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2"/>
  </p:notesMasterIdLst>
  <p:handoutMasterIdLst>
    <p:handoutMasterId r:id="rId43"/>
  </p:handoutMasterIdLst>
  <p:sldIdLst>
    <p:sldId id="282" r:id="rId2"/>
    <p:sldId id="257" r:id="rId3"/>
    <p:sldId id="256" r:id="rId4"/>
    <p:sldId id="283" r:id="rId5"/>
    <p:sldId id="285" r:id="rId6"/>
    <p:sldId id="295" r:id="rId7"/>
    <p:sldId id="286" r:id="rId8"/>
    <p:sldId id="296" r:id="rId9"/>
    <p:sldId id="297" r:id="rId10"/>
    <p:sldId id="298" r:id="rId11"/>
    <p:sldId id="299" r:id="rId12"/>
    <p:sldId id="300" r:id="rId13"/>
    <p:sldId id="287" r:id="rId14"/>
    <p:sldId id="301" r:id="rId15"/>
    <p:sldId id="302" r:id="rId16"/>
    <p:sldId id="303" r:id="rId17"/>
    <p:sldId id="304" r:id="rId18"/>
    <p:sldId id="288" r:id="rId19"/>
    <p:sldId id="305" r:id="rId20"/>
    <p:sldId id="306" r:id="rId21"/>
    <p:sldId id="289" r:id="rId22"/>
    <p:sldId id="290" r:id="rId23"/>
    <p:sldId id="291" r:id="rId24"/>
    <p:sldId id="292" r:id="rId25"/>
    <p:sldId id="307" r:id="rId26"/>
    <p:sldId id="293" r:id="rId27"/>
    <p:sldId id="308" r:id="rId28"/>
    <p:sldId id="309" r:id="rId29"/>
    <p:sldId id="310" r:id="rId30"/>
    <p:sldId id="311" r:id="rId31"/>
    <p:sldId id="294" r:id="rId32"/>
    <p:sldId id="312" r:id="rId33"/>
    <p:sldId id="313" r:id="rId34"/>
    <p:sldId id="314" r:id="rId35"/>
    <p:sldId id="315" r:id="rId36"/>
    <p:sldId id="316" r:id="rId37"/>
    <p:sldId id="317" r:id="rId38"/>
    <p:sldId id="318" r:id="rId39"/>
    <p:sldId id="258" r:id="rId40"/>
    <p:sldId id="284"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Wood" initials="BW"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6092C1"/>
    <a:srgbClr val="8BB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34587" autoAdjust="0"/>
    <p:restoredTop sz="72800" autoAdjust="0"/>
  </p:normalViewPr>
  <p:slideViewPr>
    <p:cSldViewPr>
      <p:cViewPr varScale="1">
        <p:scale>
          <a:sx n="84" d="100"/>
          <a:sy n="84" d="100"/>
        </p:scale>
        <p:origin x="-307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225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fld id="{81798516-A4AB-424E-97C6-E45147198897}" type="datetimeFigureOut">
              <a:rPr lang="en-US"/>
              <a:pPr>
                <a:defRPr/>
              </a:pPr>
              <a:t>8/23/2014</a:t>
            </a:fld>
            <a:endParaRPr lang="en-US"/>
          </a:p>
        </p:txBody>
      </p:sp>
      <p:sp>
        <p:nvSpPr>
          <p:cNvPr id="225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225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78513EC-8336-4F04-BA3E-2A372D5EAEC9}" type="slidenum">
              <a:rPr lang="en-US"/>
              <a:pPr>
                <a:defRPr/>
              </a:pPr>
              <a:t>‹#›</a:t>
            </a:fld>
            <a:endParaRPr lang="en-US"/>
          </a:p>
        </p:txBody>
      </p:sp>
    </p:spTree>
    <p:extLst>
      <p:ext uri="{BB962C8B-B14F-4D97-AF65-F5344CB8AC3E}">
        <p14:creationId xmlns:p14="http://schemas.microsoft.com/office/powerpoint/2010/main" val="3436692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0BE38EA-E1BC-4013-BFE5-292F45166390}" type="datetimeFigureOut">
              <a:rPr lang="en-US"/>
              <a:pPr>
                <a:defRPr/>
              </a:pPr>
              <a:t>8/23/2014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EC62D373-7F72-461B-A0AE-2390A0D84974}" type="slidenum">
              <a:rPr lang="en-US"/>
              <a:pPr>
                <a:defRPr/>
              </a:pPr>
              <a:t>‹#›</a:t>
            </a:fld>
            <a:endParaRPr lang="en-US"/>
          </a:p>
        </p:txBody>
      </p:sp>
    </p:spTree>
    <p:extLst>
      <p:ext uri="{BB962C8B-B14F-4D97-AF65-F5344CB8AC3E}">
        <p14:creationId xmlns:p14="http://schemas.microsoft.com/office/powerpoint/2010/main" val="2046166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CA55F4FB-A82D-474D-8043-3D328656A26C}"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The main Activity class loads this menu resource as an options menu and defines the </a:t>
            </a:r>
            <a:r>
              <a:rPr lang="en-US" sz="1200" kern="1200" dirty="0" err="1" smtClean="0">
                <a:solidFill>
                  <a:schemeClr val="tx1"/>
                </a:solidFill>
                <a:effectLst/>
                <a:latin typeface="+mn-lt"/>
                <a:ea typeface="+mn-ea"/>
                <a:cs typeface="+mn-cs"/>
              </a:rPr>
              <a:t>onClick</a:t>
            </a:r>
            <a:r>
              <a:rPr lang="en-US" sz="1200" kern="1200" dirty="0" smtClean="0">
                <a:solidFill>
                  <a:schemeClr val="tx1"/>
                </a:solidFill>
                <a:effectLst/>
                <a:latin typeface="+mn-lt"/>
                <a:ea typeface="+mn-ea"/>
                <a:cs typeface="+mn-cs"/>
              </a:rPr>
              <a:t>() handlers for each options menu item.</a:t>
            </a: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We would like this application to work on devices as far back as we can, so we will set the </a:t>
            </a:r>
            <a:r>
              <a:rPr lang="en-US" sz="1200" kern="1200" dirty="0" err="1" smtClean="0">
                <a:solidFill>
                  <a:schemeClr val="tx1"/>
                </a:solidFill>
                <a:effectLst/>
                <a:latin typeface="+mn-lt"/>
                <a:ea typeface="+mn-ea"/>
                <a:cs typeface="+mn-cs"/>
              </a:rPr>
              <a:t>minSdkVersion</a:t>
            </a:r>
            <a:r>
              <a:rPr lang="en-US" sz="1200" kern="1200" dirty="0" smtClean="0">
                <a:solidFill>
                  <a:schemeClr val="tx1"/>
                </a:solidFill>
                <a:effectLst/>
                <a:latin typeface="+mn-lt"/>
                <a:ea typeface="+mn-ea"/>
                <a:cs typeface="+mn-cs"/>
              </a:rPr>
              <a:t> to API Level 7 in our manifest file.</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By default, the title bar is thick. It shows the application icon, the application name, and what is called the overflow menu icon. Clicking this icon results in a textual menu that lists the options menu items, as shown in this figure.</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You can modify the options menu resource file to use this attribute in different ways. If you set each menu item to display if there’s room, along with its name, each menu item has the attribute</a:t>
            </a:r>
            <a:r>
              <a:rPr lang="en-US" sz="1200" kern="1200" baseline="0" dirty="0" smtClean="0">
                <a:solidFill>
                  <a:schemeClr val="tx1"/>
                </a:solidFill>
                <a:effectLst/>
                <a:latin typeface="+mn-lt"/>
                <a:ea typeface="+mn-ea"/>
                <a:cs typeface="+mn-cs"/>
              </a:rPr>
              <a:t> of </a:t>
            </a:r>
            <a:r>
              <a:rPr lang="en-US" sz="1200" kern="1200" baseline="0" dirty="0" err="1" smtClean="0">
                <a:solidFill>
                  <a:schemeClr val="tx1"/>
                </a:solidFill>
                <a:effectLst/>
                <a:latin typeface="+mn-lt"/>
                <a:ea typeface="+mn-ea"/>
                <a:cs typeface="+mn-cs"/>
              </a:rPr>
              <a:t>ifRoom|withText</a:t>
            </a:r>
            <a:r>
              <a:rPr lang="en-US" sz="1200" kern="1200" baseline="0" dirty="0" smtClean="0">
                <a:solidFill>
                  <a:schemeClr val="tx1"/>
                </a:solidFill>
                <a:effectLst/>
                <a:latin typeface="+mn-lt"/>
                <a:ea typeface="+mn-ea"/>
                <a:cs typeface="+mn-cs"/>
              </a:rPr>
              <a:t>.</a:t>
            </a:r>
          </a:p>
          <a:p>
            <a:endParaRPr lang="en-US" sz="1200" kern="1200" baseline="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Another reasonable setting is to display each menu item on the action bar, provided there is space, but without the clutter of the text. In other words, each menu item has the attribute</a:t>
            </a:r>
            <a:r>
              <a:rPr lang="en-US" sz="1200" kern="1200" baseline="0" dirty="0" smtClean="0">
                <a:solidFill>
                  <a:schemeClr val="tx1"/>
                </a:solidFill>
                <a:effectLst/>
                <a:latin typeface="+mn-lt"/>
                <a:ea typeface="+mn-ea"/>
                <a:cs typeface="+mn-cs"/>
              </a:rPr>
              <a:t> of </a:t>
            </a:r>
            <a:r>
              <a:rPr lang="en-US" sz="1200" kern="1200" baseline="0" dirty="0" err="1" smtClean="0">
                <a:solidFill>
                  <a:schemeClr val="tx1"/>
                </a:solidFill>
                <a:effectLst/>
                <a:latin typeface="+mn-lt"/>
                <a:ea typeface="+mn-ea"/>
                <a:cs typeface="+mn-cs"/>
              </a:rPr>
              <a:t>ifRoom</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This figure shows menu items on the action bar when room is available, not including text.</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If you never want to see the Vacuum menu item on the action bar,</a:t>
            </a:r>
            <a:r>
              <a:rPr lang="en-US" sz="1200" kern="1200" baseline="0" dirty="0" smtClean="0">
                <a:solidFill>
                  <a:schemeClr val="tx1"/>
                </a:solidFill>
                <a:effectLst/>
                <a:latin typeface="+mn-lt"/>
                <a:ea typeface="+mn-ea"/>
                <a:cs typeface="+mn-cs"/>
              </a:rPr>
              <a:t> use the never attribute.</a:t>
            </a:r>
          </a:p>
          <a:p>
            <a:endParaRPr lang="en-US" sz="1200" kern="1200" baseline="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never attribute</a:t>
            </a:r>
            <a:r>
              <a:rPr lang="en-US" sz="1200" kern="1200" dirty="0" smtClean="0">
                <a:solidFill>
                  <a:schemeClr val="tx1"/>
                </a:solidFill>
                <a:effectLst/>
                <a:latin typeface="+mn-lt"/>
                <a:ea typeface="+mn-ea"/>
                <a:cs typeface="+mn-cs"/>
              </a:rPr>
              <a:t> results in two menu items on the action bar: Sweep and Scrub. Then, in the far right corner, you’ll see the overflow menu again. Click it to see any menu items set to never (such as Vacuum) and any other menu items that might not have fit on the action bar.</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Another feature of the action bar is that the user can click the application icon in the top left corner. Although clicking does nothing by default, adding a custom “home” functionality, perhaps to your launch screen, is easy. Let’s say you want to update the default action bar in the </a:t>
            </a:r>
            <a:r>
              <a:rPr lang="en-US" sz="1200" kern="1200" dirty="0" err="1" smtClean="0">
                <a:solidFill>
                  <a:schemeClr val="tx1"/>
                </a:solidFill>
                <a:effectLst/>
                <a:latin typeface="+mn-lt"/>
                <a:ea typeface="+mn-ea"/>
                <a:cs typeface="+mn-cs"/>
              </a:rPr>
              <a:t>SweepActivity</a:t>
            </a:r>
            <a:r>
              <a:rPr lang="en-US" sz="1200" kern="1200" dirty="0" smtClean="0">
                <a:solidFill>
                  <a:schemeClr val="tx1"/>
                </a:solidFill>
                <a:effectLst/>
                <a:latin typeface="+mn-lt"/>
                <a:ea typeface="+mn-ea"/>
                <a:cs typeface="+mn-cs"/>
              </a:rPr>
              <a:t> class so that clicking the application icon causes the user to return to the main launch Activity (clearing the activity stack at the same time).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do this, you would simply implement the </a:t>
            </a:r>
            <a:r>
              <a:rPr lang="en-US" sz="1200" kern="1200" dirty="0" err="1" smtClean="0">
                <a:solidFill>
                  <a:schemeClr val="tx1"/>
                </a:solidFill>
                <a:effectLst/>
                <a:latin typeface="+mn-lt"/>
                <a:ea typeface="+mn-ea"/>
                <a:cs typeface="+mn-cs"/>
              </a:rPr>
              <a:t>onOptionsItemSelected</a:t>
            </a:r>
            <a:r>
              <a:rPr lang="en-US" sz="1200" kern="1200" dirty="0" smtClean="0">
                <a:solidFill>
                  <a:schemeClr val="tx1"/>
                </a:solidFill>
                <a:effectLst/>
                <a:latin typeface="+mn-lt"/>
                <a:ea typeface="+mn-ea"/>
                <a:cs typeface="+mn-cs"/>
              </a:rPr>
              <a:t>() method for the </a:t>
            </a:r>
            <a:r>
              <a:rPr lang="en-US" sz="1200" kern="1200" dirty="0" err="1" smtClean="0">
                <a:solidFill>
                  <a:schemeClr val="tx1"/>
                </a:solidFill>
                <a:effectLst/>
                <a:latin typeface="+mn-lt"/>
                <a:ea typeface="+mn-ea"/>
                <a:cs typeface="+mn-cs"/>
              </a:rPr>
              <a:t>SweepActivity</a:t>
            </a:r>
            <a:r>
              <a:rPr lang="en-US" sz="1200" kern="1200" dirty="0" smtClean="0">
                <a:solidFill>
                  <a:schemeClr val="tx1"/>
                </a:solidFill>
                <a:effectLst/>
                <a:latin typeface="+mn-lt"/>
                <a:ea typeface="+mn-ea"/>
                <a:cs typeface="+mn-cs"/>
              </a:rPr>
              <a:t> class and handle the special menu item identifier called </a:t>
            </a:r>
            <a:r>
              <a:rPr lang="en-US" sz="1200" kern="1200" dirty="0" err="1" smtClean="0">
                <a:solidFill>
                  <a:schemeClr val="tx1"/>
                </a:solidFill>
                <a:effectLst/>
                <a:latin typeface="+mn-lt"/>
                <a:ea typeface="+mn-ea"/>
                <a:cs typeface="+mn-cs"/>
              </a:rPr>
              <a:t>android.R.id.home</a:t>
            </a:r>
            <a:r>
              <a:rPr lang="en-US" sz="1200" kern="1200" dirty="0" smtClean="0">
                <a:solidFill>
                  <a:schemeClr val="tx1"/>
                </a:solidFill>
                <a:effectLst/>
                <a:latin typeface="+mn-lt"/>
                <a:ea typeface="+mn-ea"/>
                <a:cs typeface="+mn-cs"/>
              </a:rPr>
              <a:t>, like what</a:t>
            </a:r>
            <a:r>
              <a:rPr lang="en-US" sz="1200" kern="1200" baseline="0" dirty="0" smtClean="0">
                <a:solidFill>
                  <a:schemeClr val="tx1"/>
                </a:solidFill>
                <a:effectLst/>
                <a:latin typeface="+mn-lt"/>
                <a:ea typeface="+mn-ea"/>
                <a:cs typeface="+mn-cs"/>
              </a:rPr>
              <a:t> is displayed here.</a:t>
            </a:r>
            <a:endParaRPr lang="en-US" sz="1200" kern="1200" dirty="0" smtClean="0">
              <a:solidFill>
                <a:schemeClr val="tx1"/>
              </a:solidFill>
              <a:effectLst/>
              <a:latin typeface="+mn-lt"/>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You can also display a little arrow to the left of the application icon to identify that you are moving back up the screen hierarchy of your application; use the </a:t>
            </a:r>
            <a:r>
              <a:rPr lang="en-US" sz="1200" kern="1200" dirty="0" err="1" smtClean="0">
                <a:solidFill>
                  <a:schemeClr val="tx1"/>
                </a:solidFill>
                <a:effectLst/>
                <a:latin typeface="+mn-lt"/>
                <a:ea typeface="+mn-ea"/>
                <a:cs typeface="+mn-cs"/>
              </a:rPr>
              <a:t>setDisplayHomeAsUpEnabled</a:t>
            </a:r>
            <a:r>
              <a:rPr lang="en-US" sz="1200" kern="1200" dirty="0" smtClean="0">
                <a:solidFill>
                  <a:schemeClr val="tx1"/>
                </a:solidFill>
                <a:effectLst/>
                <a:latin typeface="+mn-lt"/>
                <a:ea typeface="+mn-ea"/>
                <a:cs typeface="+mn-cs"/>
              </a:rPr>
              <a:t>() method in your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of the Activity in conjunction with implementing the special home menu item click handler.</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F536FE58-E394-4E5B-90E7-2CB71C2BAEE9}" type="slidenum">
              <a:rPr lang="en-US" smtClean="0">
                <a:latin typeface="Calibri" pitchFamily="34" charset="0"/>
              </a:rPr>
              <a:pPr eaLnBrk="1" fontAlgn="base" hangingPunct="1">
                <a:spcBef>
                  <a:spcPct val="0"/>
                </a:spcBef>
                <a:spcAft>
                  <a:spcPct val="0"/>
                </a:spcAft>
              </a:pPr>
              <a:t>2</a:t>
            </a:fld>
            <a:endParaRPr lang="en-US"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Here is an action bar with a clickable Home button and an Up indicator.</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Once you’ve set your application target to API Level 7 or higher, all your screens will have action bars by default. However, you can remove the action bar from a screen in several ways. Perhaps the simplest way is to turn it off programmatically from within your Activity class. For example, we can turn off the action bar on the Vacuum screen with these two lines of code added to 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of the Activity class.</a:t>
            </a:r>
          </a:p>
          <a:p>
            <a:pPr eaLnBrk="1" hangingPunct="1"/>
            <a:endParaRPr lang="en-US" sz="120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This code removes the entire bar from the top of the screen. The application name is not shown at all. You can also easily hide the action bar in layout files by creating a special custom theme. See the Android SDK documentation about action bars for details.</a:t>
            </a:r>
          </a:p>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Here’s an example of a simple style resource file /res/values/styles.xml containing two styles, one for mandatory form fields and one for optional form fields, on </a:t>
            </a:r>
            <a:r>
              <a:rPr lang="en-US" sz="1200" kern="1200" dirty="0" err="1" smtClean="0">
                <a:solidFill>
                  <a:schemeClr val="tx1"/>
                </a:solidFill>
                <a:effectLst/>
                <a:latin typeface="+mn-lt"/>
                <a:ea typeface="+mn-ea"/>
                <a:cs typeface="+mn-cs"/>
              </a:rPr>
              <a:t>TextView</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EditText</a:t>
            </a:r>
            <a:r>
              <a:rPr lang="en-US" sz="1200" kern="1200" dirty="0" smtClean="0">
                <a:solidFill>
                  <a:schemeClr val="tx1"/>
                </a:solidFill>
                <a:effectLst/>
                <a:latin typeface="+mn-lt"/>
                <a:ea typeface="+mn-ea"/>
                <a:cs typeface="+mn-cs"/>
              </a:rPr>
              <a:t> objects.</a:t>
            </a:r>
          </a:p>
          <a:p>
            <a:pPr eaLnBrk="1" hangingPunct="1"/>
            <a:endParaRPr lang="en-US" sz="1200" kern="1200" dirty="0" smtClean="0">
              <a:solidFill>
                <a:schemeClr val="tx1"/>
              </a:solidFill>
              <a:effectLst/>
              <a:latin typeface="+mn-lt"/>
              <a:ea typeface="+mn-ea"/>
              <a:cs typeface="+mn-cs"/>
            </a:endParaRPr>
          </a:p>
          <a:p>
            <a:pPr eaLnBrk="1" hangingPunct="1"/>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It is more appropriate to use references to resources. Here’s the styles.xml file again; this time, the color and text size fields are available in the other resource files colors.xml and dimens.xml.</a:t>
            </a:r>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Styles support inheritance; therefore, styles can also reference another style as a parent. This way, they pick up the attributes of the parent style. Let’s look at another example to illustrate how style inheritance works. Here we have two different styles.</a:t>
            </a:r>
          </a:p>
          <a:p>
            <a:pPr eaLnBrk="1" hangingPunct="1"/>
            <a:endParaRPr lang="en-US" sz="1200" kern="1200" dirty="0" smtClean="0">
              <a:solidFill>
                <a:schemeClr val="tx1"/>
              </a:solidFill>
              <a:effectLst/>
              <a:latin typeface="+mn-lt"/>
              <a:ea typeface="+mn-ea"/>
              <a:cs typeface="+mn-cs"/>
            </a:endParaRPr>
          </a:p>
          <a:p>
            <a:pPr eaLnBrk="1" hangingPunct="1"/>
            <a:r>
              <a:rPr lang="en-US" sz="1200" kern="1200" dirty="0" smtClean="0">
                <a:solidFill>
                  <a:schemeClr val="tx1"/>
                </a:solidFill>
                <a:effectLst/>
                <a:latin typeface="+mn-lt"/>
                <a:ea typeface="+mn-ea"/>
                <a:cs typeface="+mn-cs"/>
              </a:rPr>
              <a:t>When applied, the </a:t>
            </a:r>
            <a:r>
              <a:rPr lang="en-US" sz="1200" kern="1200" dirty="0" err="1" smtClean="0">
                <a:solidFill>
                  <a:schemeClr val="tx1"/>
                </a:solidFill>
                <a:effectLst/>
                <a:latin typeface="+mn-lt"/>
                <a:ea typeface="+mn-ea"/>
                <a:cs typeface="+mn-cs"/>
              </a:rPr>
              <a:t>padded_small</a:t>
            </a:r>
            <a:r>
              <a:rPr lang="en-US" sz="1200" kern="1200" dirty="0" smtClean="0">
                <a:solidFill>
                  <a:schemeClr val="tx1"/>
                </a:solidFill>
                <a:effectLst/>
                <a:latin typeface="+mn-lt"/>
                <a:ea typeface="+mn-ea"/>
                <a:cs typeface="+mn-cs"/>
              </a:rPr>
              <a:t> style sets the padding to 2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 and the </a:t>
            </a:r>
            <a:r>
              <a:rPr lang="en-US" sz="1200" kern="1200" dirty="0" err="1" smtClean="0">
                <a:solidFill>
                  <a:schemeClr val="tx1"/>
                </a:solidFill>
                <a:effectLst/>
                <a:latin typeface="+mn-lt"/>
                <a:ea typeface="+mn-ea"/>
                <a:cs typeface="+mn-cs"/>
              </a:rPr>
              <a:t>textSize</a:t>
            </a:r>
            <a:r>
              <a:rPr lang="en-US" sz="1200" kern="1200" dirty="0" smtClean="0">
                <a:solidFill>
                  <a:schemeClr val="tx1"/>
                </a:solidFill>
                <a:effectLst/>
                <a:latin typeface="+mn-lt"/>
                <a:ea typeface="+mn-ea"/>
                <a:cs typeface="+mn-cs"/>
              </a:rPr>
              <a:t> to 8 sp.</a:t>
            </a:r>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Here is an example of how it is applied to a </a:t>
            </a:r>
            <a:r>
              <a:rPr lang="en-US" sz="1200" kern="1200" dirty="0" err="1" smtClean="0">
                <a:solidFill>
                  <a:schemeClr val="tx1"/>
                </a:solidFill>
                <a:effectLst/>
                <a:latin typeface="+mn-lt"/>
                <a:ea typeface="+mn-ea"/>
                <a:cs typeface="+mn-cs"/>
              </a:rPr>
              <a:t>TextView</a:t>
            </a:r>
            <a:r>
              <a:rPr lang="en-US" sz="1200" kern="1200" dirty="0" smtClean="0">
                <a:solidFill>
                  <a:schemeClr val="tx1"/>
                </a:solidFill>
                <a:effectLst/>
                <a:latin typeface="+mn-lt"/>
                <a:ea typeface="+mn-ea"/>
                <a:cs typeface="+mn-cs"/>
              </a:rPr>
              <a:t> from within a layout resource file.</a:t>
            </a:r>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This is an example of how you might use style inheritance.</a:t>
            </a:r>
          </a:p>
          <a:p>
            <a:pPr eaLnBrk="1" hangingPunct="1"/>
            <a:endParaRPr lang="en-US" sz="1200" kern="1200" dirty="0" smtClean="0">
              <a:solidFill>
                <a:schemeClr val="tx1"/>
              </a:solidFill>
              <a:effectLst/>
              <a:latin typeface="+mn-lt"/>
              <a:ea typeface="+mn-ea"/>
              <a:cs typeface="+mn-cs"/>
            </a:endParaRPr>
          </a:p>
          <a:p>
            <a:pPr eaLnBrk="1" hangingPunct="1"/>
            <a:r>
              <a:rPr lang="en-US" sz="1200" kern="1200" dirty="0" smtClean="0">
                <a:solidFill>
                  <a:schemeClr val="tx1"/>
                </a:solidFill>
                <a:effectLst/>
                <a:latin typeface="+mn-lt"/>
                <a:ea typeface="+mn-ea"/>
                <a:cs typeface="+mn-cs"/>
              </a:rPr>
              <a:t>Here you find two common attributes in a single style and a reference to them from the other two styles that have different attributes. You can reference any style as a parent style; however, you can set only one style as the style attribute of a View. Applying the </a:t>
            </a:r>
            <a:r>
              <a:rPr lang="en-US" sz="1200" kern="1200" dirty="0" err="1" smtClean="0">
                <a:solidFill>
                  <a:schemeClr val="tx1"/>
                </a:solidFill>
                <a:effectLst/>
                <a:latin typeface="+mn-lt"/>
                <a:ea typeface="+mn-ea"/>
                <a:cs typeface="+mn-cs"/>
              </a:rPr>
              <a:t>padded_italics</a:t>
            </a:r>
            <a:r>
              <a:rPr lang="en-US" sz="1200" kern="1200" dirty="0" smtClean="0">
                <a:solidFill>
                  <a:schemeClr val="tx1"/>
                </a:solidFill>
                <a:effectLst/>
                <a:latin typeface="+mn-lt"/>
                <a:ea typeface="+mn-ea"/>
                <a:cs typeface="+mn-cs"/>
              </a:rPr>
              <a:t> style that is already defined makes the text 14 </a:t>
            </a:r>
            <a:r>
              <a:rPr lang="en-US" sz="1200" kern="1200" dirty="0" err="1" smtClean="0">
                <a:solidFill>
                  <a:schemeClr val="tx1"/>
                </a:solidFill>
                <a:effectLst/>
                <a:latin typeface="+mn-lt"/>
                <a:ea typeface="+mn-ea"/>
                <a:cs typeface="+mn-cs"/>
              </a:rPr>
              <a:t>sp</a:t>
            </a:r>
            <a:r>
              <a:rPr lang="en-US" sz="1200" kern="1200" dirty="0" smtClean="0">
                <a:solidFill>
                  <a:schemeClr val="tx1"/>
                </a:solidFill>
                <a:effectLst/>
                <a:latin typeface="+mn-lt"/>
                <a:ea typeface="+mn-ea"/>
                <a:cs typeface="+mn-cs"/>
              </a:rPr>
              <a:t> in size, italic, red, and padded.</a:t>
            </a:r>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This is an example of applying the</a:t>
            </a:r>
            <a:r>
              <a:rPr lang="en-US" sz="1200" kern="1200" baseline="0" dirty="0" smtClean="0">
                <a:solidFill>
                  <a:schemeClr val="tx1"/>
                </a:solidFill>
                <a:effectLst/>
                <a:latin typeface="+mn-lt"/>
                <a:ea typeface="+mn-ea"/>
                <a:cs typeface="+mn-cs"/>
              </a:rPr>
              <a:t> previous style.</a:t>
            </a:r>
          </a:p>
          <a:p>
            <a:pPr eaLnBrk="1" hangingPunct="1"/>
            <a:endParaRPr lang="en-US" sz="1200" kern="1200" baseline="0" dirty="0" smtClean="0">
              <a:solidFill>
                <a:schemeClr val="tx1"/>
              </a:solidFill>
              <a:effectLst/>
              <a:latin typeface="+mn-lt"/>
              <a:ea typeface="+mn-ea"/>
              <a:cs typeface="+mn-cs"/>
            </a:endParaRPr>
          </a:p>
          <a:p>
            <a:pPr eaLnBrk="1" hangingPunct="1"/>
            <a:r>
              <a:rPr lang="en-US" sz="1200" kern="1200" dirty="0" smtClean="0">
                <a:solidFill>
                  <a:schemeClr val="tx1"/>
                </a:solidFill>
                <a:effectLst/>
                <a:latin typeface="+mn-lt"/>
                <a:ea typeface="+mn-ea"/>
                <a:cs typeface="+mn-cs"/>
              </a:rPr>
              <a:t>As you can see from this example, applying a style with a parent is no different from applying a regular style.</a:t>
            </a: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B643D8C7-153C-4306-8FDE-AC306DE311C5}" type="slidenum">
              <a:rPr lang="en-US" smtClean="0">
                <a:latin typeface="Calibri" pitchFamily="34" charset="0"/>
              </a:rPr>
              <a:pPr eaLnBrk="1" fontAlgn="base" hangingPunct="1">
                <a:spcBef>
                  <a:spcPct val="0"/>
                </a:spcBef>
                <a:spcAft>
                  <a:spcPct val="0"/>
                </a:spcAft>
              </a:pPr>
              <a:t>3</a:t>
            </a:fld>
            <a:endParaRPr lang="en-US" smtClean="0">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A regular style can be applied to View controls and used as a parent in a different style.</a:t>
            </a:r>
          </a:p>
          <a:p>
            <a:pPr eaLnBrk="1" hangingPunct="1"/>
            <a:endParaRPr lang="en-US" sz="120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Here the </a:t>
            </a:r>
            <a:r>
              <a:rPr lang="en-US" sz="1200" kern="1200" dirty="0" err="1" smtClean="0">
                <a:solidFill>
                  <a:schemeClr val="tx1"/>
                </a:solidFill>
                <a:effectLst/>
                <a:latin typeface="+mn-lt"/>
                <a:ea typeface="+mn-ea"/>
                <a:cs typeface="+mn-cs"/>
              </a:rPr>
              <a:t>padded_xlarge</a:t>
            </a:r>
            <a:r>
              <a:rPr lang="en-US" sz="1200" kern="1200" dirty="0" smtClean="0">
                <a:solidFill>
                  <a:schemeClr val="tx1"/>
                </a:solidFill>
                <a:effectLst/>
                <a:latin typeface="+mn-lt"/>
                <a:ea typeface="+mn-ea"/>
                <a:cs typeface="+mn-cs"/>
              </a:rPr>
              <a:t> style is set as the parent for the </a:t>
            </a:r>
            <a:r>
              <a:rPr lang="en-US" sz="1200" kern="1200" dirty="0" err="1" smtClean="0">
                <a:solidFill>
                  <a:schemeClr val="tx1"/>
                </a:solidFill>
                <a:effectLst/>
                <a:latin typeface="+mn-lt"/>
                <a:ea typeface="+mn-ea"/>
                <a:cs typeface="+mn-cs"/>
              </a:rPr>
              <a:t>green_glow</a:t>
            </a:r>
            <a:r>
              <a:rPr lang="en-US" sz="1200" kern="1200" dirty="0" smtClean="0">
                <a:solidFill>
                  <a:schemeClr val="tx1"/>
                </a:solidFill>
                <a:effectLst/>
                <a:latin typeface="+mn-lt"/>
                <a:ea typeface="+mn-ea"/>
                <a:cs typeface="+mn-cs"/>
              </a:rPr>
              <a:t> style. All six attributes are then applied to any View to which this style is applied.</a:t>
            </a:r>
          </a:p>
          <a:p>
            <a:pPr eaLnBrk="1" hangingPunct="1"/>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Consider the style shown here.</a:t>
            </a:r>
          </a:p>
          <a:p>
            <a:pPr eaLnBrk="1" hangingPunct="1"/>
            <a:endParaRPr lang="en-US" sz="1200" kern="1200" dirty="0" smtClean="0">
              <a:solidFill>
                <a:schemeClr val="tx1"/>
              </a:solidFill>
              <a:effectLst/>
              <a:latin typeface="+mn-lt"/>
              <a:ea typeface="+mn-ea"/>
              <a:cs typeface="+mn-cs"/>
            </a:endParaRPr>
          </a:p>
          <a:p>
            <a:pPr eaLnBrk="1" hangingPunct="1"/>
            <a:r>
              <a:rPr lang="en-US" sz="1200" kern="1200" dirty="0" smtClean="0">
                <a:solidFill>
                  <a:schemeClr val="tx1"/>
                </a:solidFill>
                <a:effectLst/>
                <a:latin typeface="+mn-lt"/>
                <a:ea typeface="+mn-ea"/>
                <a:cs typeface="+mn-cs"/>
              </a:rPr>
              <a:t>You can apply this as a theme to the whole screen, which causes any View displayed within that Activity to have its gravity attribute right-justified.</a:t>
            </a:r>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Applying this theme is as simple as making the method call to the </a:t>
            </a:r>
            <a:r>
              <a:rPr lang="en-US" sz="1200" kern="1200" dirty="0" err="1" smtClean="0">
                <a:solidFill>
                  <a:schemeClr val="tx1"/>
                </a:solidFill>
                <a:effectLst/>
                <a:latin typeface="+mn-lt"/>
                <a:ea typeface="+mn-ea"/>
                <a:cs typeface="+mn-cs"/>
              </a:rPr>
              <a:t>setTheme</a:t>
            </a:r>
            <a:r>
              <a:rPr lang="en-US" sz="1200" kern="1200" dirty="0" smtClean="0">
                <a:solidFill>
                  <a:schemeClr val="tx1"/>
                </a:solidFill>
                <a:effectLst/>
                <a:latin typeface="+mn-lt"/>
                <a:ea typeface="+mn-ea"/>
                <a:cs typeface="+mn-cs"/>
              </a:rPr>
              <a:t>() method from within the Activity, as shown here.</a:t>
            </a:r>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You can also apply a theme to specific Activity instances by specifying it as an attribute within the &lt;activity&gt; element in the AndroidManifest.xml file, as seen</a:t>
            </a:r>
            <a:r>
              <a:rPr lang="en-US" sz="1200" kern="1200" baseline="0" dirty="0" smtClean="0">
                <a:solidFill>
                  <a:schemeClr val="tx1"/>
                </a:solidFill>
                <a:effectLst/>
                <a:latin typeface="+mn-lt"/>
                <a:ea typeface="+mn-ea"/>
                <a:cs typeface="+mn-cs"/>
              </a:rPr>
              <a:t> here.</a:t>
            </a:r>
          </a:p>
          <a:p>
            <a:pPr eaLnBrk="1" hangingPunct="1"/>
            <a:endParaRPr lang="en-US" sz="1200" kern="1200" baseline="0" dirty="0" smtClean="0">
              <a:solidFill>
                <a:schemeClr val="tx1"/>
              </a:solidFill>
              <a:effectLst/>
              <a:latin typeface="+mn-lt"/>
              <a:ea typeface="+mn-ea"/>
              <a:cs typeface="+mn-cs"/>
            </a:endParaRPr>
          </a:p>
          <a:p>
            <a:pPr eaLnBrk="1" hangingPunct="1"/>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Unlike applying a style in an XML layout file, multiple themes can be applied to a screen. This gives you flexibility in defining style attributes in advance while applying different configurations of the attributes based on what might be displayed on the screen. This is demonstrated in the code seen here.</a:t>
            </a:r>
          </a:p>
          <a:p>
            <a:pPr eaLnBrk="1" hangingPunct="1"/>
            <a:endParaRPr lang="en-US" sz="120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In this example, both the right style and the </a:t>
            </a:r>
            <a:r>
              <a:rPr lang="en-US" sz="1200" kern="1200" dirty="0" err="1" smtClean="0">
                <a:solidFill>
                  <a:schemeClr val="tx1"/>
                </a:solidFill>
                <a:effectLst/>
                <a:latin typeface="+mn-lt"/>
                <a:ea typeface="+mn-ea"/>
                <a:cs typeface="+mn-cs"/>
              </a:rPr>
              <a:t>green_glow</a:t>
            </a:r>
            <a:r>
              <a:rPr lang="en-US" sz="1200" kern="1200" dirty="0" smtClean="0">
                <a:solidFill>
                  <a:schemeClr val="tx1"/>
                </a:solidFill>
                <a:effectLst/>
                <a:latin typeface="+mn-lt"/>
                <a:ea typeface="+mn-ea"/>
                <a:cs typeface="+mn-cs"/>
              </a:rPr>
              <a:t> style are applied as a theme to the entire screen.</a:t>
            </a:r>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You can see the results of green glow and right-aligned gravity, applied to a variety of </a:t>
            </a:r>
            <a:r>
              <a:rPr lang="en-US" sz="1200" kern="1200" dirty="0" err="1" smtClean="0">
                <a:solidFill>
                  <a:schemeClr val="tx1"/>
                </a:solidFill>
                <a:effectLst/>
                <a:latin typeface="+mn-lt"/>
                <a:ea typeface="+mn-ea"/>
                <a:cs typeface="+mn-cs"/>
              </a:rPr>
              <a:t>TextView</a:t>
            </a:r>
            <a:r>
              <a:rPr lang="en-US" sz="1200" kern="1200" dirty="0" smtClean="0">
                <a:solidFill>
                  <a:schemeClr val="tx1"/>
                </a:solidFill>
                <a:effectLst/>
                <a:latin typeface="+mn-lt"/>
                <a:ea typeface="+mn-ea"/>
                <a:cs typeface="+mn-cs"/>
              </a:rPr>
              <a:t> controls on a screen, in this figure. Finally, we set the layout to the Activity. You must do this after setting the themes. That is, you must apply all themes before calling the method </a:t>
            </a:r>
            <a:r>
              <a:rPr lang="en-US" sz="1200" kern="1200" dirty="0" err="1" smtClean="0">
                <a:solidFill>
                  <a:schemeClr val="tx1"/>
                </a:solidFill>
                <a:effectLst/>
                <a:latin typeface="+mn-lt"/>
                <a:ea typeface="+mn-ea"/>
                <a:cs typeface="+mn-cs"/>
              </a:rPr>
              <a:t>setContentView</a:t>
            </a:r>
            <a:r>
              <a:rPr lang="en-US" sz="1200" kern="1200" dirty="0" smtClean="0">
                <a:solidFill>
                  <a:schemeClr val="tx1"/>
                </a:solidFill>
                <a:effectLst/>
                <a:latin typeface="+mn-lt"/>
                <a:ea typeface="+mn-ea"/>
                <a:cs typeface="+mn-cs"/>
              </a:rPr>
              <a:t>() or the inflate() method so that the themes’ attributes can take effect.</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A combination of well-designed and well-thought-out themes and styles can make the look of your application consistent and easy to maintain. Android comes with a number of built-in themes that can be a good starting point. These include such themes as </a:t>
            </a:r>
            <a:r>
              <a:rPr lang="en-US" sz="1200" kern="1200" dirty="0" err="1" smtClean="0">
                <a:solidFill>
                  <a:schemeClr val="tx1"/>
                </a:solidFill>
                <a:effectLst/>
                <a:latin typeface="+mn-lt"/>
                <a:ea typeface="+mn-ea"/>
                <a:cs typeface="+mn-cs"/>
              </a:rPr>
              <a:t>Theme_Black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Theme_Light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Theme_NoTitleBar_Fullscreen</a:t>
            </a:r>
            <a:r>
              <a:rPr lang="en-US" sz="1200" kern="1200" dirty="0" smtClean="0">
                <a:solidFill>
                  <a:schemeClr val="tx1"/>
                </a:solidFill>
                <a:effectLst/>
                <a:latin typeface="+mn-lt"/>
                <a:ea typeface="+mn-ea"/>
                <a:cs typeface="+mn-cs"/>
              </a:rPr>
              <a:t>, as defined in the </a:t>
            </a:r>
            <a:r>
              <a:rPr lang="en-US" sz="1200" kern="1200" dirty="0" err="1" smtClean="0">
                <a:solidFill>
                  <a:schemeClr val="tx1"/>
                </a:solidFill>
                <a:effectLst/>
                <a:latin typeface="+mn-lt"/>
                <a:ea typeface="+mn-ea"/>
                <a:cs typeface="+mn-cs"/>
              </a:rPr>
              <a:t>android.R.style</a:t>
            </a:r>
            <a:r>
              <a:rPr lang="en-US" sz="1200" kern="1200" dirty="0" smtClean="0">
                <a:solidFill>
                  <a:schemeClr val="tx1"/>
                </a:solidFill>
                <a:effectLst/>
                <a:latin typeface="+mn-lt"/>
                <a:ea typeface="+mn-ea"/>
                <a:cs typeface="+mn-cs"/>
              </a:rPr>
              <a:t> class. They are all variations on the system theme, Theme, which built-in apps use.</a:t>
            </a: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Class homework assignment: Chapter Quiz Questions and Exercises listed at the end of the chapter.</a:t>
            </a:r>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48E3B434-A8B2-42CC-A81B-18C5C505E48D}" type="slidenum">
              <a:rPr lang="en-US" smtClean="0">
                <a:latin typeface="Calibri" pitchFamily="34" charset="0"/>
              </a:rPr>
              <a:pPr eaLnBrk="1" fontAlgn="base" hangingPunct="1">
                <a:spcBef>
                  <a:spcPct val="0"/>
                </a:spcBef>
                <a:spcAft>
                  <a:spcPct val="0"/>
                </a:spcAft>
              </a:pPr>
              <a:t>39</a:t>
            </a:fld>
            <a:endParaRPr lang="en-US" smtClean="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This figure demonstrates an action bar showing dynamic behavior.</a:t>
            </a:r>
          </a:p>
          <a:p>
            <a:pPr eaLnBrk="1" hangingPunct="1"/>
            <a:endParaRPr lang="en-US" sz="120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One tricky thing about action bars is that they look and behave differently depending on the Android platform version. </a:t>
            </a:r>
          </a:p>
          <a:p>
            <a:pPr eaLnBrk="1" hangingPunct="1"/>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Here is a simple app with an options menu and four screens as described on the previous slide. </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z="1200" kern="1200" dirty="0" smtClean="0">
                <a:solidFill>
                  <a:schemeClr val="tx1"/>
                </a:solidFill>
                <a:effectLst/>
                <a:latin typeface="+mn-lt"/>
                <a:ea typeface="+mn-ea"/>
                <a:cs typeface="+mn-cs"/>
              </a:rPr>
              <a:t>The two basic components of this application are the options menu resource file and the main Activity class. The other Activity classes simply display an </a:t>
            </a:r>
            <a:r>
              <a:rPr lang="en-US" sz="1200" kern="1200" dirty="0" err="1" smtClean="0">
                <a:solidFill>
                  <a:schemeClr val="tx1"/>
                </a:solidFill>
                <a:effectLst/>
                <a:latin typeface="+mn-lt"/>
                <a:ea typeface="+mn-ea"/>
                <a:cs typeface="+mn-cs"/>
              </a:rPr>
              <a:t>ImageView</a:t>
            </a:r>
            <a:r>
              <a:rPr lang="en-US" sz="1200" kern="1200" dirty="0" smtClean="0">
                <a:solidFill>
                  <a:schemeClr val="tx1"/>
                </a:solidFill>
                <a:effectLst/>
                <a:latin typeface="+mn-lt"/>
                <a:ea typeface="+mn-ea"/>
                <a:cs typeface="+mn-cs"/>
              </a:rPr>
              <a:t> and a </a:t>
            </a:r>
            <a:r>
              <a:rPr lang="en-US" sz="1200" kern="1200" dirty="0" err="1" smtClean="0">
                <a:solidFill>
                  <a:schemeClr val="tx1"/>
                </a:solidFill>
                <a:effectLst/>
                <a:latin typeface="+mn-lt"/>
                <a:ea typeface="+mn-ea"/>
                <a:cs typeface="+mn-cs"/>
              </a:rPr>
              <a:t>TextView</a:t>
            </a:r>
            <a:r>
              <a:rPr lang="en-US" sz="1200" kern="1200" dirty="0" smtClean="0">
                <a:solidFill>
                  <a:schemeClr val="tx1"/>
                </a:solidFill>
                <a:effectLst/>
                <a:latin typeface="+mn-lt"/>
                <a:ea typeface="+mn-ea"/>
                <a:cs typeface="+mn-cs"/>
              </a:rPr>
              <a:t> control. The options menu resource file defines the options menu items as seen here.</a:t>
            </a: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32904233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13979724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53101816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398732837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Advanced Android Application Development, 4th Edition,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2014 Pearson Education, Inc. All rights reserved.</a:t>
            </a:r>
            <a:endParaRPr lang="en-US" dirty="0" smtClean="0"/>
          </a:p>
        </p:txBody>
      </p:sp>
    </p:spTree>
    <p:extLst>
      <p:ext uri="{BB962C8B-B14F-4D97-AF65-F5344CB8AC3E}">
        <p14:creationId xmlns:p14="http://schemas.microsoft.com/office/powerpoint/2010/main" val="41031642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32869199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26509653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4926192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8109834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6147837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853199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80859027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5685900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293" name="Rectangle 5"/>
          <p:cNvSpPr>
            <a:spLocks noGrp="1" noChangeArrowheads="1"/>
          </p:cNvSpPr>
          <p:nvPr>
            <p:ph type="ftr" sz="quarter" idx="3"/>
          </p:nvPr>
        </p:nvSpPr>
        <p:spPr bwMode="auto">
          <a:xfrm>
            <a:off x="457200" y="6245225"/>
            <a:ext cx="8229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800">
                <a:solidFill>
                  <a:schemeClr val="tx1"/>
                </a:solidFill>
                <a:latin typeface="+mn-lt"/>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cSld>
  <p:clrMap bg1="lt1" tx1="dk1" bg2="lt2" tx2="dk2" accent1="accent1" accent2="accent2" accent3="accent3" accent4="accent4" accent5="accent5" accent6="accent6" hlink="hlink" folHlink="folHlink"/>
  <p:sldLayoutIdLst>
    <p:sldLayoutId id="2147483743"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animEffect transition="in" filter="wipe(down)">
                                      <p:cBhvr>
                                        <p:cTn id="7" dur="500"/>
                                        <p:tgtEl>
                                          <p:spTgt spid="10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9">
                                            <p:txEl>
                                              <p:pRg st="1" end="1"/>
                                            </p:txEl>
                                          </p:spTgt>
                                        </p:tgtEl>
                                        <p:attrNameLst>
                                          <p:attrName>style.visibility</p:attrName>
                                        </p:attrNameLst>
                                      </p:cBhvr>
                                      <p:to>
                                        <p:strVal val="visible"/>
                                      </p:to>
                                    </p:set>
                                    <p:animEffect transition="in" filter="wipe(down)">
                                      <p:cBhvr>
                                        <p:cTn id="12" dur="500"/>
                                        <p:tgtEl>
                                          <p:spTgt spid="10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9">
                                            <p:txEl>
                                              <p:pRg st="2" end="2"/>
                                            </p:txEl>
                                          </p:spTgt>
                                        </p:tgtEl>
                                        <p:attrNameLst>
                                          <p:attrName>style.visibility</p:attrName>
                                        </p:attrNameLst>
                                      </p:cBhvr>
                                      <p:to>
                                        <p:strVal val="visible"/>
                                      </p:to>
                                    </p:set>
                                    <p:animEffect transition="in" filter="wipe(down)">
                                      <p:cBhvr>
                                        <p:cTn id="17" dur="500"/>
                                        <p:tgtEl>
                                          <p:spTgt spid="10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29">
                                            <p:txEl>
                                              <p:pRg st="3" end="3"/>
                                            </p:txEl>
                                          </p:spTgt>
                                        </p:tgtEl>
                                        <p:attrNameLst>
                                          <p:attrName>style.visibility</p:attrName>
                                        </p:attrNameLst>
                                      </p:cBhvr>
                                      <p:to>
                                        <p:strVal val="visible"/>
                                      </p:to>
                                    </p:set>
                                    <p:animEffect transition="in" filter="wipe(down)">
                                      <p:cBhvr>
                                        <p:cTn id="22" dur="500"/>
                                        <p:tgtEl>
                                          <p:spTgt spid="10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29">
                                            <p:txEl>
                                              <p:pRg st="4" end="4"/>
                                            </p:txEl>
                                          </p:spTgt>
                                        </p:tgtEl>
                                        <p:attrNameLst>
                                          <p:attrName>style.visibility</p:attrName>
                                        </p:attrNameLst>
                                      </p:cBhvr>
                                      <p:to>
                                        <p:strVal val="visible"/>
                                      </p:to>
                                    </p:set>
                                    <p:animEffect transition="in" filter="wipe(down)">
                                      <p:cBhvr>
                                        <p:cTn id="27" dur="500"/>
                                        <p:tgtEl>
                                          <p:spTgt spid="10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uiExpand="1" build="p">
        <p:tmplLst>
          <p:tmpl lvl="1">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2">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3">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4">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5">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Lst>
      </p:bldP>
    </p:bldLst>
  </p:timing>
  <p:hf sldNum="0" hdr="0" dt="0"/>
  <p:txStyles>
    <p:titleStyle>
      <a:lvl1pPr algn="ctr" rtl="0" eaLnBrk="0" fontAlgn="base" hangingPunct="0">
        <a:lnSpc>
          <a:spcPts val="3600"/>
        </a:lnSpc>
        <a:spcBef>
          <a:spcPct val="0"/>
        </a:spcBef>
        <a:spcAft>
          <a:spcPct val="0"/>
        </a:spcAft>
        <a:defRPr sz="3400">
          <a:solidFill>
            <a:schemeClr val="tx2"/>
          </a:solidFill>
          <a:latin typeface="+mj-lt"/>
          <a:ea typeface="+mj-ea"/>
          <a:cs typeface="+mj-cs"/>
        </a:defRPr>
      </a:lvl1pPr>
      <a:lvl2pPr algn="ctr" rtl="0" eaLnBrk="0" fontAlgn="base" hangingPunct="0">
        <a:lnSpc>
          <a:spcPts val="3600"/>
        </a:lnSpc>
        <a:spcBef>
          <a:spcPct val="0"/>
        </a:spcBef>
        <a:spcAft>
          <a:spcPct val="0"/>
        </a:spcAft>
        <a:defRPr sz="3400">
          <a:solidFill>
            <a:schemeClr val="tx2"/>
          </a:solidFill>
          <a:latin typeface="Arial Black" pitchFamily="34" charset="0"/>
        </a:defRPr>
      </a:lvl2pPr>
      <a:lvl3pPr algn="ctr" rtl="0" eaLnBrk="0" fontAlgn="base" hangingPunct="0">
        <a:lnSpc>
          <a:spcPts val="3600"/>
        </a:lnSpc>
        <a:spcBef>
          <a:spcPct val="0"/>
        </a:spcBef>
        <a:spcAft>
          <a:spcPct val="0"/>
        </a:spcAft>
        <a:defRPr sz="3400">
          <a:solidFill>
            <a:schemeClr val="tx2"/>
          </a:solidFill>
          <a:latin typeface="Arial Black" pitchFamily="34" charset="0"/>
        </a:defRPr>
      </a:lvl3pPr>
      <a:lvl4pPr algn="ctr" rtl="0" eaLnBrk="0" fontAlgn="base" hangingPunct="0">
        <a:lnSpc>
          <a:spcPts val="3600"/>
        </a:lnSpc>
        <a:spcBef>
          <a:spcPct val="0"/>
        </a:spcBef>
        <a:spcAft>
          <a:spcPct val="0"/>
        </a:spcAft>
        <a:defRPr sz="3400">
          <a:solidFill>
            <a:schemeClr val="tx2"/>
          </a:solidFill>
          <a:latin typeface="Arial Black" pitchFamily="34" charset="0"/>
        </a:defRPr>
      </a:lvl4pPr>
      <a:lvl5pPr algn="ctr" rtl="0" eaLnBrk="0" fontAlgn="base" hangingPunct="0">
        <a:lnSpc>
          <a:spcPts val="3600"/>
        </a:lnSpc>
        <a:spcBef>
          <a:spcPct val="0"/>
        </a:spcBef>
        <a:spcAft>
          <a:spcPct val="0"/>
        </a:spcAft>
        <a:defRPr sz="3400">
          <a:solidFill>
            <a:schemeClr val="tx2"/>
          </a:solidFill>
          <a:latin typeface="Arial Black" pitchFamily="34" charset="0"/>
        </a:defRPr>
      </a:lvl5pPr>
      <a:lvl6pPr marL="457200" algn="ctr" rtl="0" eaLnBrk="1" fontAlgn="base" hangingPunct="1">
        <a:spcBef>
          <a:spcPct val="0"/>
        </a:spcBef>
        <a:spcAft>
          <a:spcPct val="0"/>
        </a:spcAft>
        <a:defRPr sz="3600">
          <a:solidFill>
            <a:schemeClr val="tx2"/>
          </a:solidFill>
          <a:latin typeface="Arial Black" pitchFamily="34" charset="0"/>
        </a:defRPr>
      </a:lvl6pPr>
      <a:lvl7pPr marL="914400" algn="ctr" rtl="0" eaLnBrk="1" fontAlgn="base" hangingPunct="1">
        <a:spcBef>
          <a:spcPct val="0"/>
        </a:spcBef>
        <a:spcAft>
          <a:spcPct val="0"/>
        </a:spcAft>
        <a:defRPr sz="3600">
          <a:solidFill>
            <a:schemeClr val="tx2"/>
          </a:solidFill>
          <a:latin typeface="Arial Black" pitchFamily="34" charset="0"/>
        </a:defRPr>
      </a:lvl7pPr>
      <a:lvl8pPr marL="1371600" algn="ctr" rtl="0" eaLnBrk="1" fontAlgn="base" hangingPunct="1">
        <a:spcBef>
          <a:spcPct val="0"/>
        </a:spcBef>
        <a:spcAft>
          <a:spcPct val="0"/>
        </a:spcAft>
        <a:defRPr sz="3600">
          <a:solidFill>
            <a:schemeClr val="tx2"/>
          </a:solidFill>
          <a:latin typeface="Arial Black" pitchFamily="34" charset="0"/>
        </a:defRPr>
      </a:lvl8pPr>
      <a:lvl9pPr marL="1828800" algn="ctr" rtl="0" eaLnBrk="1" fontAlgn="base" hangingPunct="1">
        <a:spcBef>
          <a:spcPct val="0"/>
        </a:spcBef>
        <a:spcAft>
          <a:spcPct val="0"/>
        </a:spcAft>
        <a:defRPr sz="3600">
          <a:solidFill>
            <a:schemeClr val="tx2"/>
          </a:solidFill>
          <a:latin typeface="Arial Black" pitchFamily="34" charset="0"/>
        </a:defRPr>
      </a:lvl9pPr>
    </p:titleStyle>
    <p:bodyStyle>
      <a:lvl1pPr marL="609600" indent="-609600" algn="l" rtl="0" eaLnBrk="0" fontAlgn="base" hangingPunct="0">
        <a:spcBef>
          <a:spcPct val="20000"/>
        </a:spcBef>
        <a:spcAft>
          <a:spcPct val="0"/>
        </a:spcAft>
        <a:buFont typeface="Wingdings" pitchFamily="2" charset="2"/>
        <a:buChar char="§"/>
        <a:defRPr sz="1600">
          <a:solidFill>
            <a:schemeClr val="tx1"/>
          </a:solidFill>
          <a:latin typeface="Arial" charset="0"/>
          <a:ea typeface="+mn-ea"/>
          <a:cs typeface="+mn-cs"/>
        </a:defRPr>
      </a:lvl1pPr>
      <a:lvl2pPr marL="990600" indent="-533400" algn="l" rtl="0" eaLnBrk="0" fontAlgn="base" hangingPunct="0">
        <a:spcBef>
          <a:spcPct val="20000"/>
        </a:spcBef>
        <a:spcAft>
          <a:spcPct val="0"/>
        </a:spcAft>
        <a:buChar char="–"/>
        <a:defRPr sz="1600">
          <a:solidFill>
            <a:schemeClr val="tx1"/>
          </a:solidFill>
          <a:latin typeface="Arial" charset="0"/>
        </a:defRPr>
      </a:lvl2pPr>
      <a:lvl3pPr marL="1371600" indent="-457200" algn="l" rtl="0" eaLnBrk="0" fontAlgn="base" hangingPunct="0">
        <a:spcBef>
          <a:spcPct val="20000"/>
        </a:spcBef>
        <a:spcAft>
          <a:spcPct val="0"/>
        </a:spcAft>
        <a:buChar char="•"/>
        <a:defRPr sz="1600">
          <a:solidFill>
            <a:schemeClr val="tx1"/>
          </a:solidFill>
          <a:latin typeface="Arial" charset="0"/>
        </a:defRPr>
      </a:lvl3pPr>
      <a:lvl4pPr marL="1752600" indent="-381000" algn="l" rtl="0" eaLnBrk="0" fontAlgn="base" hangingPunct="0">
        <a:spcBef>
          <a:spcPct val="20000"/>
        </a:spcBef>
        <a:spcAft>
          <a:spcPct val="0"/>
        </a:spcAft>
        <a:buChar char="–"/>
        <a:defRPr sz="1600">
          <a:solidFill>
            <a:schemeClr val="tx1"/>
          </a:solidFill>
          <a:latin typeface="Arial" charset="0"/>
        </a:defRPr>
      </a:lvl4pPr>
      <a:lvl5pPr marL="2209800" indent="-381000" algn="l" rtl="0" eaLnBrk="0" fontAlgn="base" hangingPunct="0">
        <a:spcBef>
          <a:spcPct val="20000"/>
        </a:spcBef>
        <a:spcAft>
          <a:spcPct val="0"/>
        </a:spcAft>
        <a:buChar char="»"/>
        <a:defRPr sz="1600">
          <a:solidFill>
            <a:schemeClr val="tx1"/>
          </a:solidFill>
          <a:latin typeface="Arial" charset="0"/>
        </a:defRPr>
      </a:lvl5pPr>
      <a:lvl6pPr marL="2667000" indent="-381000" algn="l" rtl="0" eaLnBrk="1" fontAlgn="base" hangingPunct="1">
        <a:spcBef>
          <a:spcPct val="20000"/>
        </a:spcBef>
        <a:spcAft>
          <a:spcPct val="0"/>
        </a:spcAft>
        <a:buChar char="»"/>
        <a:defRPr sz="2000">
          <a:solidFill>
            <a:schemeClr val="tx1"/>
          </a:solidFill>
          <a:latin typeface="+mn-lt"/>
        </a:defRPr>
      </a:lvl6pPr>
      <a:lvl7pPr marL="3124200" indent="-381000" algn="l" rtl="0" eaLnBrk="1" fontAlgn="base" hangingPunct="1">
        <a:spcBef>
          <a:spcPct val="20000"/>
        </a:spcBef>
        <a:spcAft>
          <a:spcPct val="0"/>
        </a:spcAft>
        <a:buChar char="»"/>
        <a:defRPr sz="2000">
          <a:solidFill>
            <a:schemeClr val="tx1"/>
          </a:solidFill>
          <a:latin typeface="+mn-lt"/>
        </a:defRPr>
      </a:lvl7pPr>
      <a:lvl8pPr marL="3581400" indent="-381000" algn="l" rtl="0" eaLnBrk="1" fontAlgn="base" hangingPunct="1">
        <a:spcBef>
          <a:spcPct val="20000"/>
        </a:spcBef>
        <a:spcAft>
          <a:spcPct val="0"/>
        </a:spcAft>
        <a:buChar char="»"/>
        <a:defRPr sz="2000">
          <a:solidFill>
            <a:schemeClr val="tx1"/>
          </a:solidFill>
          <a:latin typeface="+mn-lt"/>
        </a:defRPr>
      </a:lvl8pPr>
      <a:lvl9pPr marL="4038600" indent="-3810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457200" y="274638"/>
            <a:ext cx="8229600" cy="792162"/>
          </a:xfrm>
        </p:spPr>
        <p:txBody>
          <a:bodyPr/>
          <a:lstStyle/>
          <a:p>
            <a:pPr eaLnBrk="1" hangingPunct="1"/>
            <a:r>
              <a:rPr lang="en-US" dirty="0" smtClean="0"/>
              <a:t>Instructor Notes</a:t>
            </a:r>
          </a:p>
        </p:txBody>
      </p:sp>
      <p:sp>
        <p:nvSpPr>
          <p:cNvPr id="3075" name="Rectangle 3"/>
          <p:cNvSpPr>
            <a:spLocks noGrp="1" noChangeArrowheads="1"/>
          </p:cNvSpPr>
          <p:nvPr>
            <p:ph type="body" idx="4294967295"/>
          </p:nvPr>
        </p:nvSpPr>
        <p:spPr>
          <a:xfrm>
            <a:off x="457200" y="1066800"/>
            <a:ext cx="8229600" cy="5059363"/>
          </a:xfrm>
        </p:spPr>
        <p:txBody>
          <a:bodyPr/>
          <a:lstStyle/>
          <a:p>
            <a:pPr eaLnBrk="1" hangingPunct="1">
              <a:buNone/>
            </a:pPr>
            <a:r>
              <a:rPr lang="en-US" dirty="0"/>
              <a:t>To the instructor: </a:t>
            </a:r>
          </a:p>
          <a:p>
            <a:pPr eaLnBrk="1" hangingPunct="1">
              <a:buNone/>
            </a:pPr>
            <a:r>
              <a:rPr lang="en-US" dirty="0"/>
              <a:t>	This slide set has been prepared with both the highlights from the student text as well as notes from the text. The students will not be able to see the notes unless you provide them with the slide set. You can choose whether to provide that option.</a:t>
            </a:r>
          </a:p>
          <a:p>
            <a:pPr eaLnBrk="1" hangingPunct="1">
              <a:buNone/>
            </a:pPr>
            <a:r>
              <a:rPr lang="en-US" dirty="0"/>
              <a:t>	</a:t>
            </a:r>
          </a:p>
          <a:p>
            <a:pPr eaLnBrk="1" hangingPunct="1">
              <a:buNone/>
            </a:pPr>
            <a:r>
              <a:rPr lang="en-US" dirty="0"/>
              <a:t>	The notes are best seen by directing the main presentation to the LCD projector and keeping the Notes view open on the instructor’s PC. You will find that stopping the presentation to do some kind of activity at least once every 20 minutes is critical to keeping PowerPoint from become tedious. Since different people have different presenting styles, it would be impossible to provide a clear timing structure. You should allow ample time for each slide, including stopping for activities.</a:t>
            </a:r>
          </a:p>
          <a:p>
            <a:pPr eaLnBrk="1" hangingPunct="1">
              <a:buNone/>
            </a:pPr>
            <a:endParaRPr lang="en-US" dirty="0"/>
          </a:p>
          <a:p>
            <a:pPr eaLnBrk="1" hangingPunct="1">
              <a:buNone/>
            </a:pPr>
            <a:r>
              <a:rPr lang="en-US" dirty="0"/>
              <a:t>	In case you have not done this before, the instructor notes are found by pointing at Slide Show on the Menu Bar. Click on the Set Up Slide Show option and select Multiple Monitors </a:t>
            </a:r>
            <a:r>
              <a:rPr lang="en-US" dirty="0">
                <a:sym typeface="Wingdings" pitchFamily="2" charset="2"/>
              </a:rPr>
              <a:t></a:t>
            </a:r>
            <a:r>
              <a:rPr lang="en-US" dirty="0"/>
              <a:t> Show Presenter View.</a:t>
            </a:r>
          </a:p>
          <a:p>
            <a:pPr eaLnBrk="1" hangingPunct="1">
              <a:buNone/>
            </a:pPr>
            <a:r>
              <a:rPr lang="en-US" dirty="0"/>
              <a:t>	Note: Presenter View also has a blackout button. Don’t be afraid to use it to interrupt the tedium of staring at an LCD presentation when doing activities.</a:t>
            </a:r>
          </a:p>
        </p:txBody>
      </p:sp>
      <p:sp>
        <p:nvSpPr>
          <p:cNvPr id="7" name="Footer Placeholder 6"/>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Building Basic Action Bars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p:txBody>
          <a:bodyPr/>
          <a:lstStyle/>
          <a:p>
            <a:pPr marL="1600200" lvl="4" indent="0">
              <a:buNone/>
            </a:pPr>
            <a:r>
              <a:rPr lang="en-US" sz="1050" dirty="0">
                <a:latin typeface="Courier New" panose="02070309020205020404" pitchFamily="49" charset="0"/>
                <a:cs typeface="Courier New" panose="02070309020205020404" pitchFamily="49" charset="0"/>
              </a:rPr>
              <a:t>public class </a:t>
            </a:r>
            <a:r>
              <a:rPr lang="en-US" sz="1050" dirty="0" err="1">
                <a:latin typeface="Courier New" panose="02070309020205020404" pitchFamily="49" charset="0"/>
                <a:cs typeface="Courier New" panose="02070309020205020404" pitchFamily="49" charset="0"/>
              </a:rPr>
              <a:t>SimpleActionBarsActivity</a:t>
            </a:r>
            <a:r>
              <a:rPr lang="en-US" sz="1050" dirty="0">
                <a:latin typeface="Courier New" panose="02070309020205020404" pitchFamily="49" charset="0"/>
                <a:cs typeface="Courier New" panose="02070309020205020404" pitchFamily="49" charset="0"/>
              </a:rPr>
              <a:t> extends Activity {</a:t>
            </a:r>
          </a:p>
          <a:p>
            <a:pPr marL="1600200" lvl="4" indent="0">
              <a:buNone/>
            </a:pPr>
            <a:r>
              <a:rPr lang="en-US" sz="1050" dirty="0">
                <a:latin typeface="Courier New" panose="02070309020205020404" pitchFamily="49" charset="0"/>
                <a:cs typeface="Courier New" panose="02070309020205020404" pitchFamily="49" charset="0"/>
              </a:rPr>
              <a:t>    @Override</a:t>
            </a:r>
          </a:p>
          <a:p>
            <a:pPr marL="1600200" lvl="4" indent="0">
              <a:buNone/>
            </a:pPr>
            <a:r>
              <a:rPr lang="en-US" sz="1050" dirty="0">
                <a:latin typeface="Courier New" panose="02070309020205020404" pitchFamily="49" charset="0"/>
                <a:cs typeface="Courier New" panose="02070309020205020404" pitchFamily="49" charset="0"/>
              </a:rPr>
              <a:t>    public void </a:t>
            </a:r>
            <a:r>
              <a:rPr lang="en-US" sz="1050" dirty="0" err="1">
                <a:latin typeface="Courier New" panose="02070309020205020404" pitchFamily="49" charset="0"/>
                <a:cs typeface="Courier New" panose="02070309020205020404" pitchFamily="49" charset="0"/>
              </a:rPr>
              <a:t>onCreate</a:t>
            </a:r>
            <a:r>
              <a:rPr lang="en-US" sz="1050" dirty="0">
                <a:latin typeface="Courier New" panose="02070309020205020404" pitchFamily="49" charset="0"/>
                <a:cs typeface="Courier New" panose="02070309020205020404" pitchFamily="49" charset="0"/>
              </a:rPr>
              <a:t>(Bundle </a:t>
            </a:r>
            <a:r>
              <a:rPr lang="en-US" sz="1050" dirty="0" err="1">
                <a:latin typeface="Courier New" panose="02070309020205020404" pitchFamily="49" charset="0"/>
                <a:cs typeface="Courier New" panose="02070309020205020404" pitchFamily="49" charset="0"/>
              </a:rPr>
              <a:t>savedInstanceState</a:t>
            </a:r>
            <a:r>
              <a:rPr lang="en-US" sz="1050" dirty="0">
                <a:latin typeface="Courier New" panose="02070309020205020404" pitchFamily="49" charset="0"/>
                <a:cs typeface="Courier New" panose="02070309020205020404" pitchFamily="49" charset="0"/>
              </a:rPr>
              <a:t>) {</a:t>
            </a:r>
          </a:p>
          <a:p>
            <a:pPr marL="1600200" lvl="4" indent="0">
              <a:buNone/>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super.onCreate</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savedInstanceState</a:t>
            </a:r>
            <a:r>
              <a:rPr lang="en-US" sz="1050" dirty="0">
                <a:latin typeface="Courier New" panose="02070309020205020404" pitchFamily="49" charset="0"/>
                <a:cs typeface="Courier New" panose="02070309020205020404" pitchFamily="49" charset="0"/>
              </a:rPr>
              <a:t>);</a:t>
            </a:r>
          </a:p>
          <a:p>
            <a:pPr marL="1600200" lvl="4" indent="0">
              <a:buNone/>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setContentView</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R.layout.main</a:t>
            </a:r>
            <a:r>
              <a:rPr lang="en-US" sz="1050" dirty="0">
                <a:latin typeface="Courier New" panose="02070309020205020404" pitchFamily="49" charset="0"/>
                <a:cs typeface="Courier New" panose="02070309020205020404" pitchFamily="49" charset="0"/>
              </a:rPr>
              <a:t>);</a:t>
            </a:r>
          </a:p>
          <a:p>
            <a:pPr marL="1600200" lvl="4" indent="0">
              <a:buNone/>
            </a:pPr>
            <a:r>
              <a:rPr lang="en-US" sz="1050" dirty="0" smtClean="0">
                <a:latin typeface="Courier New" panose="02070309020205020404" pitchFamily="49" charset="0"/>
                <a:cs typeface="Courier New" panose="02070309020205020404" pitchFamily="49" charset="0"/>
              </a:rPr>
              <a:t>    }</a:t>
            </a:r>
          </a:p>
          <a:p>
            <a:pPr marL="1600200" lvl="4" indent="0">
              <a:buNone/>
            </a:pP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@Override</a:t>
            </a:r>
          </a:p>
          <a:p>
            <a:pPr marL="1600200" lvl="4" indent="0">
              <a:buNone/>
            </a:pPr>
            <a:r>
              <a:rPr lang="en-US" sz="1050" dirty="0">
                <a:latin typeface="Courier New" panose="02070309020205020404" pitchFamily="49" charset="0"/>
                <a:cs typeface="Courier New" panose="02070309020205020404" pitchFamily="49" charset="0"/>
              </a:rPr>
              <a:t>    public </a:t>
            </a:r>
            <a:r>
              <a:rPr lang="en-US" sz="1050" dirty="0" err="1">
                <a:latin typeface="Courier New" panose="02070309020205020404" pitchFamily="49" charset="0"/>
                <a:cs typeface="Courier New" panose="02070309020205020404" pitchFamily="49" charset="0"/>
              </a:rPr>
              <a:t>boolean</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onCreateOptionsMenu</a:t>
            </a:r>
            <a:r>
              <a:rPr lang="en-US" sz="1050" dirty="0">
                <a:latin typeface="Courier New" panose="02070309020205020404" pitchFamily="49" charset="0"/>
                <a:cs typeface="Courier New" panose="02070309020205020404" pitchFamily="49" charset="0"/>
              </a:rPr>
              <a:t>(Menu menu) {</a:t>
            </a:r>
          </a:p>
          <a:p>
            <a:pPr marL="1600200" lvl="4" indent="0">
              <a:buNone/>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MenuInflater</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inflater</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getMenuInflater</a:t>
            </a:r>
            <a:r>
              <a:rPr lang="en-US" sz="1050" dirty="0">
                <a:latin typeface="Courier New" panose="02070309020205020404" pitchFamily="49" charset="0"/>
                <a:cs typeface="Courier New" panose="02070309020205020404" pitchFamily="49" charset="0"/>
              </a:rPr>
              <a:t>();</a:t>
            </a:r>
          </a:p>
          <a:p>
            <a:pPr marL="1600200" lvl="4" indent="0">
              <a:buNone/>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inflater.inflate</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R.menu.cleaningoptions</a:t>
            </a:r>
            <a:r>
              <a:rPr lang="en-US" sz="1050" dirty="0">
                <a:latin typeface="Courier New" panose="02070309020205020404" pitchFamily="49" charset="0"/>
                <a:cs typeface="Courier New" panose="02070309020205020404" pitchFamily="49" charset="0"/>
              </a:rPr>
              <a:t>, menu);</a:t>
            </a:r>
          </a:p>
          <a:p>
            <a:pPr marL="1600200" lvl="4" indent="0">
              <a:buNone/>
            </a:pPr>
            <a:r>
              <a:rPr lang="en-US" sz="1050" dirty="0">
                <a:latin typeface="Courier New" panose="02070309020205020404" pitchFamily="49" charset="0"/>
                <a:cs typeface="Courier New" panose="02070309020205020404" pitchFamily="49" charset="0"/>
              </a:rPr>
              <a:t>        return true;</a:t>
            </a:r>
          </a:p>
          <a:p>
            <a:pPr marL="1600200" lvl="4" indent="0">
              <a:buNone/>
            </a:pPr>
            <a:r>
              <a:rPr lang="en-US" sz="1050" dirty="0">
                <a:latin typeface="Courier New" panose="02070309020205020404" pitchFamily="49" charset="0"/>
                <a:cs typeface="Courier New" panose="02070309020205020404" pitchFamily="49" charset="0"/>
              </a:rPr>
              <a:t>    }</a:t>
            </a:r>
          </a:p>
          <a:p>
            <a:pPr marL="1600200" lvl="4" indent="0">
              <a:buNone/>
            </a:pPr>
            <a:r>
              <a:rPr lang="en-US" sz="1050" dirty="0">
                <a:latin typeface="Courier New" panose="02070309020205020404" pitchFamily="49" charset="0"/>
                <a:cs typeface="Courier New" panose="02070309020205020404" pitchFamily="49" charset="0"/>
              </a:rPr>
              <a:t>    public void </a:t>
            </a:r>
            <a:r>
              <a:rPr lang="en-US" sz="1050" dirty="0" err="1">
                <a:latin typeface="Courier New" panose="02070309020205020404" pitchFamily="49" charset="0"/>
                <a:cs typeface="Courier New" panose="02070309020205020404" pitchFamily="49" charset="0"/>
              </a:rPr>
              <a:t>onOptionSweep</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MenuItem</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i</a:t>
            </a:r>
            <a:r>
              <a:rPr lang="en-US" sz="1050" dirty="0">
                <a:latin typeface="Courier New" panose="02070309020205020404" pitchFamily="49" charset="0"/>
                <a:cs typeface="Courier New" panose="02070309020205020404" pitchFamily="49" charset="0"/>
              </a:rPr>
              <a:t>) {</a:t>
            </a:r>
          </a:p>
          <a:p>
            <a:pPr marL="1600200" lvl="4" indent="0">
              <a:buNone/>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startActivity</a:t>
            </a:r>
            <a:r>
              <a:rPr lang="en-US" sz="1050" dirty="0">
                <a:latin typeface="Courier New" panose="02070309020205020404" pitchFamily="49" charset="0"/>
                <a:cs typeface="Courier New" panose="02070309020205020404" pitchFamily="49" charset="0"/>
              </a:rPr>
              <a:t>(new Intent(this, </a:t>
            </a:r>
            <a:r>
              <a:rPr lang="en-US" sz="1050" dirty="0" err="1">
                <a:latin typeface="Courier New" panose="02070309020205020404" pitchFamily="49" charset="0"/>
                <a:cs typeface="Courier New" panose="02070309020205020404" pitchFamily="49" charset="0"/>
              </a:rPr>
              <a:t>SweepActivity.class</a:t>
            </a:r>
            <a:r>
              <a:rPr lang="en-US" sz="1050" dirty="0">
                <a:latin typeface="Courier New" panose="02070309020205020404" pitchFamily="49" charset="0"/>
                <a:cs typeface="Courier New" panose="02070309020205020404" pitchFamily="49" charset="0"/>
              </a:rPr>
              <a:t>));</a:t>
            </a:r>
          </a:p>
          <a:p>
            <a:pPr marL="1600200" lvl="4" indent="0">
              <a:buNone/>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a:p>
            <a:pPr marL="1600200" lvl="4" indent="0">
              <a:buNone/>
            </a:pPr>
            <a:r>
              <a:rPr lang="en-US" sz="1050" dirty="0">
                <a:latin typeface="Courier New" panose="02070309020205020404" pitchFamily="49" charset="0"/>
                <a:cs typeface="Courier New" panose="02070309020205020404" pitchFamily="49" charset="0"/>
              </a:rPr>
              <a:t>    public void </a:t>
            </a:r>
            <a:r>
              <a:rPr lang="en-US" sz="1050" dirty="0" err="1">
                <a:latin typeface="Courier New" panose="02070309020205020404" pitchFamily="49" charset="0"/>
                <a:cs typeface="Courier New" panose="02070309020205020404" pitchFamily="49" charset="0"/>
              </a:rPr>
              <a:t>onOptionScrub</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MenuItem</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i</a:t>
            </a:r>
            <a:r>
              <a:rPr lang="en-US" sz="1050" dirty="0">
                <a:latin typeface="Courier New" panose="02070309020205020404" pitchFamily="49" charset="0"/>
                <a:cs typeface="Courier New" panose="02070309020205020404" pitchFamily="49" charset="0"/>
              </a:rPr>
              <a:t>) {</a:t>
            </a:r>
          </a:p>
          <a:p>
            <a:pPr marL="1600200" lvl="4" indent="0">
              <a:buNone/>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startActivity</a:t>
            </a:r>
            <a:r>
              <a:rPr lang="en-US" sz="1050" dirty="0">
                <a:latin typeface="Courier New" panose="02070309020205020404" pitchFamily="49" charset="0"/>
                <a:cs typeface="Courier New" panose="02070309020205020404" pitchFamily="49" charset="0"/>
              </a:rPr>
              <a:t>(new Intent(this, </a:t>
            </a:r>
            <a:r>
              <a:rPr lang="en-US" sz="1050" dirty="0" err="1">
                <a:latin typeface="Courier New" panose="02070309020205020404" pitchFamily="49" charset="0"/>
                <a:cs typeface="Courier New" panose="02070309020205020404" pitchFamily="49" charset="0"/>
              </a:rPr>
              <a:t>ScrubActivity.class</a:t>
            </a:r>
            <a:r>
              <a:rPr lang="en-US" sz="1050" dirty="0">
                <a:latin typeface="Courier New" panose="02070309020205020404" pitchFamily="49" charset="0"/>
                <a:cs typeface="Courier New" panose="02070309020205020404" pitchFamily="49" charset="0"/>
              </a:rPr>
              <a:t>));</a:t>
            </a:r>
          </a:p>
          <a:p>
            <a:pPr marL="1600200" lvl="4" indent="0">
              <a:buNone/>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a:p>
            <a:pPr marL="1600200" lvl="4" indent="0">
              <a:buNone/>
            </a:pPr>
            <a:r>
              <a:rPr lang="en-US" sz="1050" dirty="0">
                <a:latin typeface="Courier New" panose="02070309020205020404" pitchFamily="49" charset="0"/>
                <a:cs typeface="Courier New" panose="02070309020205020404" pitchFamily="49" charset="0"/>
              </a:rPr>
              <a:t>    public void </a:t>
            </a:r>
            <a:r>
              <a:rPr lang="en-US" sz="1050" dirty="0" err="1">
                <a:latin typeface="Courier New" panose="02070309020205020404" pitchFamily="49" charset="0"/>
                <a:cs typeface="Courier New" panose="02070309020205020404" pitchFamily="49" charset="0"/>
              </a:rPr>
              <a:t>onOptionVacuum</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MenuItem</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i</a:t>
            </a:r>
            <a:r>
              <a:rPr lang="en-US" sz="1050" dirty="0">
                <a:latin typeface="Courier New" panose="02070309020205020404" pitchFamily="49" charset="0"/>
                <a:cs typeface="Courier New" panose="02070309020205020404" pitchFamily="49" charset="0"/>
              </a:rPr>
              <a:t>) {</a:t>
            </a:r>
          </a:p>
          <a:p>
            <a:pPr marL="1600200" lvl="4" indent="0">
              <a:buNone/>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startActivity</a:t>
            </a:r>
            <a:r>
              <a:rPr lang="en-US" sz="1050" dirty="0">
                <a:latin typeface="Courier New" panose="02070309020205020404" pitchFamily="49" charset="0"/>
                <a:cs typeface="Courier New" panose="02070309020205020404" pitchFamily="49" charset="0"/>
              </a:rPr>
              <a:t>(new Intent(this, </a:t>
            </a:r>
            <a:r>
              <a:rPr lang="en-US" sz="1050" dirty="0" err="1">
                <a:latin typeface="Courier New" panose="02070309020205020404" pitchFamily="49" charset="0"/>
                <a:cs typeface="Courier New" panose="02070309020205020404" pitchFamily="49" charset="0"/>
              </a:rPr>
              <a:t>VacuumActivity.class</a:t>
            </a:r>
            <a:r>
              <a:rPr lang="en-US" sz="1050" dirty="0">
                <a:latin typeface="Courier New" panose="02070309020205020404" pitchFamily="49" charset="0"/>
                <a:cs typeface="Courier New" panose="02070309020205020404" pitchFamily="49" charset="0"/>
              </a:rPr>
              <a:t>));</a:t>
            </a:r>
          </a:p>
          <a:p>
            <a:pPr marL="1600200" lvl="4" indent="0">
              <a:buNone/>
            </a:pPr>
            <a:r>
              <a:rPr lang="en-US" sz="1050" dirty="0">
                <a:latin typeface="Courier New" panose="02070309020205020404" pitchFamily="49" charset="0"/>
                <a:cs typeface="Courier New" panose="02070309020205020404" pitchFamily="49" charset="0"/>
              </a:rPr>
              <a:t>    }</a:t>
            </a:r>
          </a:p>
          <a:p>
            <a:pPr marL="1600200" lvl="4" indent="0">
              <a:buNone/>
            </a:pPr>
            <a:r>
              <a:rPr lang="en-US" sz="105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811775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Building Basic Action Bars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p:txBody>
          <a:bodyPr/>
          <a:lstStyle/>
          <a:p>
            <a:pPr marL="1600200" lvl="4" indent="0">
              <a:buNone/>
            </a:pPr>
            <a:endParaRPr lang="en-US" sz="2000" dirty="0" smtClean="0">
              <a:latin typeface="Arial" panose="020B0604020202020204" pitchFamily="34" charset="0"/>
              <a:cs typeface="Arial" panose="020B0604020202020204" pitchFamily="34" charset="0"/>
            </a:endParaRPr>
          </a:p>
          <a:p>
            <a:pPr marL="1600200" lvl="4" indent="0">
              <a:buNone/>
            </a:pPr>
            <a:endParaRPr lang="en-US" sz="2000" dirty="0">
              <a:latin typeface="Arial" panose="020B0604020202020204" pitchFamily="34" charset="0"/>
              <a:cs typeface="Arial" panose="020B0604020202020204" pitchFamily="34" charset="0"/>
            </a:endParaRPr>
          </a:p>
          <a:p>
            <a:pPr marL="1600200" lvl="4" indent="0">
              <a:buNone/>
            </a:pPr>
            <a:endParaRPr lang="en-US" sz="2000" dirty="0" smtClean="0">
              <a:latin typeface="Arial" panose="020B0604020202020204" pitchFamily="34" charset="0"/>
              <a:cs typeface="Arial" panose="020B0604020202020204" pitchFamily="34" charset="0"/>
            </a:endParaRPr>
          </a:p>
          <a:p>
            <a:pPr marL="1600200" lvl="4" indent="0">
              <a:buNone/>
            </a:pPr>
            <a:endParaRPr lang="en-US" sz="2000" dirty="0">
              <a:latin typeface="Arial" panose="020B0604020202020204" pitchFamily="34" charset="0"/>
              <a:cs typeface="Arial" panose="020B0604020202020204" pitchFamily="34" charset="0"/>
            </a:endParaRPr>
          </a:p>
          <a:p>
            <a:pPr marL="1600200" lvl="4" indent="0">
              <a:buNone/>
            </a:pPr>
            <a:endParaRPr lang="en-US" sz="2000" dirty="0" smtClean="0">
              <a:latin typeface="Arial" panose="020B0604020202020204" pitchFamily="34" charset="0"/>
              <a:cs typeface="Arial" panose="020B0604020202020204" pitchFamily="34" charset="0"/>
            </a:endParaRPr>
          </a:p>
          <a:p>
            <a:pPr marL="1143000" lvl="3" indent="0">
              <a:buNone/>
            </a:pPr>
            <a:r>
              <a:rPr lang="en-US" sz="2000" dirty="0" smtClean="0">
                <a:latin typeface="Courier New" panose="02070309020205020404" pitchFamily="49" charset="0"/>
                <a:cs typeface="Courier New" panose="02070309020205020404" pitchFamily="49" charset="0"/>
              </a:rPr>
              <a:t>&lt;</a:t>
            </a:r>
            <a:r>
              <a:rPr lang="en-US" sz="2000" dirty="0">
                <a:latin typeface="Courier New" panose="02070309020205020404" pitchFamily="49" charset="0"/>
                <a:cs typeface="Courier New" panose="02070309020205020404" pitchFamily="49" charset="0"/>
              </a:rPr>
              <a:t>uses-</a:t>
            </a:r>
            <a:r>
              <a:rPr lang="en-US" sz="2000" dirty="0" err="1">
                <a:latin typeface="Courier New" panose="02070309020205020404" pitchFamily="49" charset="0"/>
                <a:cs typeface="Courier New" panose="02070309020205020404" pitchFamily="49" charset="0"/>
              </a:rPr>
              <a:t>sdk</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android:minSdkVersion</a:t>
            </a:r>
            <a:r>
              <a:rPr lang="en-US" sz="2000" dirty="0">
                <a:latin typeface="Courier New" panose="02070309020205020404" pitchFamily="49" charset="0"/>
                <a:cs typeface="Courier New" panose="02070309020205020404" pitchFamily="49" charset="0"/>
              </a:rPr>
              <a:t>="7" /&gt;</a:t>
            </a:r>
          </a:p>
          <a:p>
            <a:pPr marL="1600200" lvl="4"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9459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Building Basic Action Bars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14211" y="1600200"/>
            <a:ext cx="2715577" cy="4525963"/>
          </a:xfrm>
        </p:spPr>
      </p:pic>
    </p:spTree>
    <p:extLst>
      <p:ext uri="{BB962C8B-B14F-4D97-AF65-F5344CB8AC3E}">
        <p14:creationId xmlns:p14="http://schemas.microsoft.com/office/powerpoint/2010/main" val="29761585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Customizing Your Action Bar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1800" dirty="0"/>
              <a:t>When your application targets an API Level 7 platform or later, you can really take advantage of what the action bar widget has to offer by placing your options menu items right on the action bar, making them easily accessible to the </a:t>
            </a:r>
            <a:r>
              <a:rPr lang="en-US" sz="1800" dirty="0" smtClean="0"/>
              <a:t>user.</a:t>
            </a:r>
          </a:p>
          <a:p>
            <a:r>
              <a:rPr lang="en-US" sz="1800" dirty="0" smtClean="0"/>
              <a:t>The </a:t>
            </a:r>
            <a:r>
              <a:rPr lang="en-US" sz="1800" dirty="0"/>
              <a:t>primary menu item attribute that controls this behavior is the </a:t>
            </a:r>
            <a:r>
              <a:rPr lang="en-US" sz="1800" dirty="0" err="1">
                <a:latin typeface="Courier New" panose="02070309020205020404" pitchFamily="49" charset="0"/>
                <a:cs typeface="Courier New" panose="02070309020205020404" pitchFamily="49" charset="0"/>
              </a:rPr>
              <a:t>android:showAsAction</a:t>
            </a:r>
            <a:r>
              <a:rPr lang="en-US" sz="1800" dirty="0"/>
              <a:t> attribute. This attribute can have any of the following values:</a:t>
            </a:r>
          </a:p>
          <a:p>
            <a:pPr lvl="1"/>
            <a:r>
              <a:rPr lang="en-US" sz="1800" dirty="0">
                <a:latin typeface="Courier New" panose="02070309020205020404" pitchFamily="49" charset="0"/>
                <a:cs typeface="Courier New" panose="02070309020205020404" pitchFamily="49" charset="0"/>
              </a:rPr>
              <a:t>always</a:t>
            </a:r>
            <a:r>
              <a:rPr lang="en-US" sz="1800" dirty="0"/>
              <a:t>: This value causes the menu item to always be shown on the action </a:t>
            </a:r>
            <a:r>
              <a:rPr lang="en-US" sz="1800" dirty="0" smtClean="0"/>
              <a:t>bar.</a:t>
            </a:r>
            <a:endParaRPr lang="en-US" sz="1800" dirty="0"/>
          </a:p>
          <a:p>
            <a:pPr lvl="1"/>
            <a:r>
              <a:rPr lang="en-US" sz="1800" dirty="0" err="1">
                <a:latin typeface="Courier New" panose="02070309020205020404" pitchFamily="49" charset="0"/>
                <a:cs typeface="Courier New" panose="02070309020205020404" pitchFamily="49" charset="0"/>
              </a:rPr>
              <a:t>ifRoom</a:t>
            </a:r>
            <a:r>
              <a:rPr lang="en-US" sz="1800" dirty="0"/>
              <a:t>: This value causes the menu item to be shown on the action bar if there is sufficient </a:t>
            </a:r>
            <a:r>
              <a:rPr lang="en-US" sz="1800" dirty="0" smtClean="0"/>
              <a:t>room.</a:t>
            </a:r>
            <a:endParaRPr lang="en-US" sz="1800" dirty="0"/>
          </a:p>
          <a:p>
            <a:pPr lvl="1"/>
            <a:r>
              <a:rPr lang="en-US" sz="1800" dirty="0">
                <a:latin typeface="Courier New" panose="02070309020205020404" pitchFamily="49" charset="0"/>
                <a:cs typeface="Courier New" panose="02070309020205020404" pitchFamily="49" charset="0"/>
              </a:rPr>
              <a:t>never</a:t>
            </a:r>
            <a:r>
              <a:rPr lang="en-US" sz="1800" dirty="0"/>
              <a:t>: This value causes the menu item to never be shown on the action </a:t>
            </a:r>
            <a:r>
              <a:rPr lang="en-US" sz="1800" dirty="0" smtClean="0"/>
              <a:t>bar.</a:t>
            </a:r>
            <a:endParaRPr lang="en-US" sz="1800" dirty="0"/>
          </a:p>
          <a:p>
            <a:pPr lvl="1"/>
            <a:r>
              <a:rPr lang="en-US" sz="1800" dirty="0" err="1">
                <a:latin typeface="Courier New" panose="02070309020205020404" pitchFamily="49" charset="0"/>
                <a:cs typeface="Courier New" panose="02070309020205020404" pitchFamily="49" charset="0"/>
              </a:rPr>
              <a:t>withText</a:t>
            </a:r>
            <a:r>
              <a:rPr lang="en-US" sz="1800" dirty="0"/>
              <a:t>: This value causes the menu item to be displayed with its icon and its menu </a:t>
            </a:r>
            <a:r>
              <a:rPr lang="en-US" sz="1800" dirty="0" smtClean="0"/>
              <a:t>text.</a:t>
            </a:r>
            <a:endParaRPr lang="en-US" sz="1800" dirty="0"/>
          </a:p>
        </p:txBody>
      </p:sp>
    </p:spTree>
    <p:extLst>
      <p:ext uri="{BB962C8B-B14F-4D97-AF65-F5344CB8AC3E}">
        <p14:creationId xmlns:p14="http://schemas.microsoft.com/office/powerpoint/2010/main" val="30272613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Customizing Your Action Bar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600200" lvl="4" indent="0">
              <a:buNone/>
            </a:pPr>
            <a:endParaRPr lang="en-US" sz="1800" dirty="0" smtClean="0"/>
          </a:p>
          <a:p>
            <a:pPr marL="1600200" lvl="4" indent="0">
              <a:buNone/>
            </a:pPr>
            <a:endParaRPr lang="en-US" sz="1800" dirty="0"/>
          </a:p>
          <a:p>
            <a:pPr marL="1600200" lvl="4" indent="0">
              <a:buNone/>
            </a:pPr>
            <a:endParaRPr lang="en-US" sz="1800" dirty="0" smtClean="0"/>
          </a:p>
          <a:p>
            <a:pPr marL="1600200" lvl="4" indent="0">
              <a:buNone/>
            </a:pPr>
            <a:endParaRPr lang="en-US" sz="1800" dirty="0"/>
          </a:p>
          <a:p>
            <a:pPr marL="1600200" lvl="4" indent="0">
              <a:buNone/>
            </a:pPr>
            <a:r>
              <a:rPr lang="en-US" sz="1800" dirty="0" err="1" smtClean="0">
                <a:latin typeface="Courier New" panose="02070309020205020404" pitchFamily="49" charset="0"/>
                <a:cs typeface="Courier New" panose="02070309020205020404" pitchFamily="49" charset="0"/>
              </a:rPr>
              <a:t>android:showAsAction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ifRoom|withText</a:t>
            </a:r>
            <a:r>
              <a:rPr lang="en-US" sz="1800" dirty="0">
                <a:latin typeface="Courier New" panose="02070309020205020404" pitchFamily="49" charset="0"/>
                <a:cs typeface="Courier New" panose="02070309020205020404" pitchFamily="49" charset="0"/>
              </a:rPr>
              <a:t>"</a:t>
            </a:r>
          </a:p>
          <a:p>
            <a:endParaRPr lang="en-US" sz="1800" dirty="0" smtClean="0"/>
          </a:p>
          <a:p>
            <a:r>
              <a:rPr lang="en-US" sz="1800" dirty="0" smtClean="0"/>
              <a:t>or</a:t>
            </a:r>
          </a:p>
          <a:p>
            <a:endParaRPr lang="en-US" sz="1800" dirty="0"/>
          </a:p>
          <a:p>
            <a:pPr marL="0" indent="0">
              <a:buNone/>
            </a:pPr>
            <a:r>
              <a:rPr lang="en-US" sz="1800" dirty="0" smtClean="0"/>
              <a:t>		</a:t>
            </a:r>
            <a:r>
              <a:rPr lang="en-US" sz="1800" dirty="0" err="1" smtClean="0">
                <a:latin typeface="Courier New" panose="02070309020205020404" pitchFamily="49" charset="0"/>
                <a:cs typeface="Courier New" panose="02070309020205020404" pitchFamily="49" charset="0"/>
              </a:rPr>
              <a:t>android:showAsAction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ifRoom</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5376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Customizing Your Action Bar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364" y="1295400"/>
            <a:ext cx="8051271" cy="4830763"/>
          </a:xfrm>
        </p:spPr>
      </p:pic>
    </p:spTree>
    <p:extLst>
      <p:ext uri="{BB962C8B-B14F-4D97-AF65-F5344CB8AC3E}">
        <p14:creationId xmlns:p14="http://schemas.microsoft.com/office/powerpoint/2010/main" val="2139569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Customizing Your Action Bar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p:txBody>
          <a:bodyPr/>
          <a:lstStyle/>
          <a:p>
            <a:pPr marL="1828800" lvl="4" indent="0">
              <a:buNone/>
            </a:pPr>
            <a:endParaRPr lang="en-US" dirty="0" smtClean="0"/>
          </a:p>
          <a:p>
            <a:pPr marL="1828800" lvl="4" indent="0">
              <a:buNone/>
            </a:pPr>
            <a:endParaRPr lang="en-US" dirty="0"/>
          </a:p>
          <a:p>
            <a:pPr marL="1828800" lvl="4" indent="0">
              <a:buNone/>
            </a:pPr>
            <a:endParaRPr lang="en-US" dirty="0" smtClean="0"/>
          </a:p>
          <a:p>
            <a:pPr marL="1828800" lvl="4" indent="0">
              <a:buNone/>
            </a:pPr>
            <a:endParaRPr lang="en-US" dirty="0"/>
          </a:p>
          <a:p>
            <a:pPr marL="1828800" lvl="4" indent="0">
              <a:buNone/>
            </a:pPr>
            <a:endParaRPr lang="en-US" dirty="0" smtClean="0"/>
          </a:p>
          <a:p>
            <a:pPr marL="1828800" lvl="4" indent="0">
              <a:buNone/>
            </a:pPr>
            <a:endParaRPr lang="en-US" dirty="0"/>
          </a:p>
          <a:p>
            <a:pPr marL="1828800" lvl="4" indent="0">
              <a:buNone/>
            </a:pPr>
            <a:endParaRPr lang="en-US" dirty="0" smtClean="0"/>
          </a:p>
          <a:p>
            <a:pPr marL="1828800" lvl="4" indent="0">
              <a:buNone/>
            </a:pPr>
            <a:r>
              <a:rPr lang="en-US" dirty="0" err="1" smtClean="0">
                <a:latin typeface="Courier New" panose="02070309020205020404" pitchFamily="49" charset="0"/>
                <a:cs typeface="Courier New" panose="02070309020205020404" pitchFamily="49" charset="0"/>
              </a:rPr>
              <a:t>android:showAsAction</a:t>
            </a:r>
            <a:r>
              <a:rPr lang="en-US" dirty="0">
                <a:latin typeface="Courier New" panose="02070309020205020404" pitchFamily="49" charset="0"/>
                <a:cs typeface="Courier New" panose="02070309020205020404" pitchFamily="49" charset="0"/>
              </a:rPr>
              <a:t>="never"</a:t>
            </a:r>
          </a:p>
        </p:txBody>
      </p:sp>
    </p:spTree>
    <p:extLst>
      <p:ext uri="{BB962C8B-B14F-4D97-AF65-F5344CB8AC3E}">
        <p14:creationId xmlns:p14="http://schemas.microsoft.com/office/powerpoint/2010/main" val="29987423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Customizing Your Action Bar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14211" y="1600200"/>
            <a:ext cx="2715577" cy="4525963"/>
          </a:xfrm>
        </p:spPr>
      </p:pic>
    </p:spTree>
    <p:extLst>
      <p:ext uri="{BB962C8B-B14F-4D97-AF65-F5344CB8AC3E}">
        <p14:creationId xmlns:p14="http://schemas.microsoft.com/office/powerpoint/2010/main" val="14230680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Handling Application Icon Clicks on the Action Bar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r>
              <a:rPr lang="en-US" dirty="0" smtClean="0">
                <a:latin typeface="Courier New" panose="02070309020205020404" pitchFamily="49" charset="0"/>
                <a:cs typeface="Courier New" panose="02070309020205020404" pitchFamily="49" charset="0"/>
              </a:rPr>
              <a:t>@Override</a:t>
            </a:r>
          </a:p>
          <a:p>
            <a:pPr marL="762000" lvl="2" indent="0">
              <a:buNone/>
            </a:pPr>
            <a:r>
              <a:rPr lang="en-US" dirty="0" smtClean="0">
                <a:latin typeface="Courier New" panose="02070309020205020404" pitchFamily="49" charset="0"/>
                <a:cs typeface="Courier New" panose="02070309020205020404" pitchFamily="49" charset="0"/>
              </a:rPr>
              <a:t>public </a:t>
            </a:r>
            <a:r>
              <a:rPr lang="en-US" dirty="0" err="1">
                <a:latin typeface="Courier New" panose="02070309020205020404" pitchFamily="49" charset="0"/>
                <a:cs typeface="Courier New" panose="02070309020205020404" pitchFamily="49" charset="0"/>
              </a:rPr>
              <a:t>boolean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onOptionsItemSelected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MenuItem</a:t>
            </a:r>
            <a:r>
              <a:rPr lang="en-US" dirty="0">
                <a:latin typeface="Courier New" panose="02070309020205020404" pitchFamily="49" charset="0"/>
                <a:cs typeface="Courier New" panose="02070309020205020404" pitchFamily="49" charset="0"/>
              </a:rPr>
              <a:t> item) {</a:t>
            </a:r>
          </a:p>
          <a:p>
            <a:pPr marL="762000" lvl="2" indent="0">
              <a:buNone/>
            </a:pPr>
            <a:r>
              <a:rPr lang="en-US" dirty="0">
                <a:latin typeface="Courier New" panose="02070309020205020404" pitchFamily="49" charset="0"/>
                <a:cs typeface="Courier New" panose="02070309020205020404" pitchFamily="49" charset="0"/>
              </a:rPr>
              <a:t>    switch (</a:t>
            </a:r>
            <a:r>
              <a:rPr lang="en-US" dirty="0" err="1">
                <a:latin typeface="Courier New" panose="02070309020205020404" pitchFamily="49" charset="0"/>
                <a:cs typeface="Courier New" panose="02070309020205020404" pitchFamily="49" charset="0"/>
              </a:rPr>
              <a:t>item.getItemId</a:t>
            </a:r>
            <a:r>
              <a:rPr lang="en-US" dirty="0">
                <a:latin typeface="Courier New" panose="02070309020205020404" pitchFamily="49" charset="0"/>
                <a:cs typeface="Courier New" panose="02070309020205020404" pitchFamily="49" charset="0"/>
              </a:rPr>
              <a:t>()) {</a:t>
            </a:r>
          </a:p>
          <a:p>
            <a:pPr marL="762000" lvl="2" indent="0">
              <a:buNone/>
            </a:pPr>
            <a:r>
              <a:rPr lang="en-US" dirty="0">
                <a:latin typeface="Courier New" panose="02070309020205020404" pitchFamily="49" charset="0"/>
                <a:cs typeface="Courier New" panose="02070309020205020404" pitchFamily="49" charset="0"/>
              </a:rPr>
              <a:t>        case </a:t>
            </a:r>
            <a:r>
              <a:rPr lang="en-US" dirty="0" err="1">
                <a:latin typeface="Courier New" panose="02070309020205020404" pitchFamily="49" charset="0"/>
                <a:cs typeface="Courier New" panose="02070309020205020404" pitchFamily="49" charset="0"/>
              </a:rPr>
              <a:t>android.R.id.home</a:t>
            </a:r>
            <a:r>
              <a:rPr lang="en-US" dirty="0">
                <a:latin typeface="Courier New" panose="02070309020205020404" pitchFamily="49" charset="0"/>
                <a:cs typeface="Courier New" panose="02070309020205020404" pitchFamily="49" charset="0"/>
              </a:rPr>
              <a:t>:</a:t>
            </a:r>
          </a:p>
          <a:p>
            <a:pPr marL="762000" lvl="2" indent="0">
              <a:buNone/>
            </a:pPr>
            <a:r>
              <a:rPr lang="en-US" dirty="0">
                <a:latin typeface="Courier New" panose="02070309020205020404" pitchFamily="49" charset="0"/>
                <a:cs typeface="Courier New" panose="02070309020205020404" pitchFamily="49" charset="0"/>
              </a:rPr>
              <a:t>            Intent </a:t>
            </a:r>
            <a:r>
              <a:rPr lang="en-US" dirty="0" err="1">
                <a:latin typeface="Courier New" panose="02070309020205020404" pitchFamily="49" charset="0"/>
                <a:cs typeface="Courier New" panose="02070309020205020404" pitchFamily="49" charset="0"/>
              </a:rPr>
              <a:t>intent</a:t>
            </a:r>
            <a:r>
              <a:rPr lang="en-US" dirty="0">
                <a:latin typeface="Courier New" panose="02070309020205020404" pitchFamily="49" charset="0"/>
                <a:cs typeface="Courier New" panose="02070309020205020404" pitchFamily="49" charset="0"/>
              </a:rPr>
              <a:t> = new Intent(this, </a:t>
            </a:r>
            <a:r>
              <a:rPr lang="en-US" dirty="0" err="1">
                <a:latin typeface="Courier New" panose="02070309020205020404" pitchFamily="49" charset="0"/>
                <a:cs typeface="Courier New" panose="02070309020205020404" pitchFamily="49" charset="0"/>
              </a:rPr>
              <a:t>SimpleActionBarsActivity.class</a:t>
            </a:r>
            <a:r>
              <a:rPr lang="en-US" dirty="0">
                <a:latin typeface="Courier New" panose="02070309020205020404" pitchFamily="49" charset="0"/>
                <a:cs typeface="Courier New" panose="02070309020205020404" pitchFamily="49" charset="0"/>
              </a:rPr>
              <a:t>);</a:t>
            </a:r>
          </a:p>
          <a:p>
            <a:pPr marL="762000" lvl="2"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intent.addFlags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Intent.FLAG_ACTIVITY_CLEAR_TOP</a:t>
            </a:r>
            <a:r>
              <a:rPr lang="en-US" dirty="0">
                <a:latin typeface="Courier New" panose="02070309020205020404" pitchFamily="49" charset="0"/>
                <a:cs typeface="Courier New" panose="02070309020205020404" pitchFamily="49" charset="0"/>
              </a:rPr>
              <a:t>);</a:t>
            </a:r>
          </a:p>
          <a:p>
            <a:pPr marL="762000" lvl="2"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startActivity</a:t>
            </a:r>
            <a:r>
              <a:rPr lang="en-US" dirty="0">
                <a:latin typeface="Courier New" panose="02070309020205020404" pitchFamily="49" charset="0"/>
                <a:cs typeface="Courier New" panose="02070309020205020404" pitchFamily="49" charset="0"/>
              </a:rPr>
              <a:t>(intent);</a:t>
            </a:r>
          </a:p>
          <a:p>
            <a:pPr marL="762000" lvl="2" indent="0">
              <a:buNone/>
            </a:pPr>
            <a:r>
              <a:rPr lang="en-US" dirty="0">
                <a:latin typeface="Courier New" panose="02070309020205020404" pitchFamily="49" charset="0"/>
                <a:cs typeface="Courier New" panose="02070309020205020404" pitchFamily="49" charset="0"/>
              </a:rPr>
              <a:t>            return true;</a:t>
            </a:r>
          </a:p>
          <a:p>
            <a:pPr marL="762000" lvl="2" indent="0">
              <a:buNone/>
            </a:pPr>
            <a:r>
              <a:rPr lang="en-US" dirty="0">
                <a:latin typeface="Courier New" panose="02070309020205020404" pitchFamily="49" charset="0"/>
                <a:cs typeface="Courier New" panose="02070309020205020404" pitchFamily="49" charset="0"/>
              </a:rPr>
              <a:t>        default:</a:t>
            </a:r>
          </a:p>
          <a:p>
            <a:pPr marL="762000" lvl="2" indent="0">
              <a:buNone/>
            </a:pPr>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super.onOptionsItemSelected</a:t>
            </a:r>
            <a:r>
              <a:rPr lang="en-US" dirty="0">
                <a:latin typeface="Courier New" panose="02070309020205020404" pitchFamily="49" charset="0"/>
                <a:cs typeface="Courier New" panose="02070309020205020404" pitchFamily="49" charset="0"/>
              </a:rPr>
              <a:t>(item);</a:t>
            </a:r>
          </a:p>
          <a:p>
            <a:pPr marL="762000" lvl="2" indent="0">
              <a:buNone/>
            </a:pPr>
            <a:r>
              <a:rPr lang="en-US" dirty="0">
                <a:latin typeface="Courier New" panose="02070309020205020404" pitchFamily="49" charset="0"/>
                <a:cs typeface="Courier New" panose="02070309020205020404" pitchFamily="49" charset="0"/>
              </a:rPr>
              <a:t>    }</a:t>
            </a:r>
          </a:p>
          <a:p>
            <a:pPr marL="762000" lvl="2" indent="0">
              <a:buNone/>
            </a:pPr>
            <a:r>
              <a:rPr lang="en-US" dirty="0">
                <a:latin typeface="Courier New" panose="02070309020205020404" pitchFamily="49" charset="0"/>
                <a:cs typeface="Courier New" panose="02070309020205020404" pitchFamily="49" charset="0"/>
              </a:rPr>
              <a:t>}</a:t>
            </a:r>
          </a:p>
          <a:p>
            <a:pPr marL="762000" lvl="2" indent="0">
              <a:buNone/>
            </a:pPr>
            <a:endParaRPr lang="en-US" sz="1800" dirty="0"/>
          </a:p>
        </p:txBody>
      </p:sp>
    </p:spTree>
    <p:extLst>
      <p:ext uri="{BB962C8B-B14F-4D97-AF65-F5344CB8AC3E}">
        <p14:creationId xmlns:p14="http://schemas.microsoft.com/office/powerpoint/2010/main" val="30272613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Handling Application Icon Clicks on the Action Bar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143000" lvl="3" indent="0">
              <a:buNone/>
            </a:pPr>
            <a:endParaRPr lang="en-US" sz="2000" dirty="0" smtClean="0"/>
          </a:p>
          <a:p>
            <a:pPr marL="1143000" lvl="3" indent="0">
              <a:buNone/>
            </a:pPr>
            <a:endParaRPr lang="en-US" sz="2000" dirty="0"/>
          </a:p>
          <a:p>
            <a:pPr marL="1143000" lvl="3" indent="0">
              <a:buNone/>
            </a:pPr>
            <a:endParaRPr lang="en-US" sz="2000" dirty="0" smtClean="0"/>
          </a:p>
          <a:p>
            <a:pPr marL="1143000" lvl="3" indent="0">
              <a:buNone/>
            </a:pPr>
            <a:endParaRPr lang="en-US" sz="2000" dirty="0"/>
          </a:p>
          <a:p>
            <a:pPr marL="1143000" lvl="3" indent="0">
              <a:buNone/>
            </a:pPr>
            <a:endParaRPr lang="en-US" sz="2000" dirty="0" smtClean="0"/>
          </a:p>
          <a:p>
            <a:pPr marL="1143000" lvl="3" indent="0">
              <a:buNone/>
            </a:pPr>
            <a:r>
              <a:rPr lang="en-US" sz="2000" dirty="0" err="1" smtClean="0">
                <a:latin typeface="Courier New" panose="02070309020205020404" pitchFamily="49" charset="0"/>
                <a:cs typeface="Courier New" panose="02070309020205020404" pitchFamily="49" charset="0"/>
              </a:rPr>
              <a:t>ActionBar</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bar = </a:t>
            </a:r>
            <a:r>
              <a:rPr lang="en-US" sz="2000" dirty="0" err="1">
                <a:latin typeface="Courier New" panose="02070309020205020404" pitchFamily="49" charset="0"/>
                <a:cs typeface="Courier New" panose="02070309020205020404" pitchFamily="49" charset="0"/>
              </a:rPr>
              <a:t>getSupportActionBar</a:t>
            </a:r>
            <a:r>
              <a:rPr lang="en-US" sz="2000" dirty="0">
                <a:latin typeface="Courier New" panose="02070309020205020404" pitchFamily="49" charset="0"/>
                <a:cs typeface="Courier New" panose="02070309020205020404" pitchFamily="49" charset="0"/>
              </a:rPr>
              <a:t>();</a:t>
            </a:r>
          </a:p>
          <a:p>
            <a:pPr marL="1143000" lvl="3" indent="0">
              <a:buNone/>
            </a:pPr>
            <a:r>
              <a:rPr lang="en-US" sz="2000" dirty="0" err="1">
                <a:latin typeface="Courier New" panose="02070309020205020404" pitchFamily="49" charset="0"/>
                <a:cs typeface="Courier New" panose="02070309020205020404" pitchFamily="49" charset="0"/>
              </a:rPr>
              <a:t>bar.setDisplayHomeAsUpEnabled</a:t>
            </a:r>
            <a:r>
              <a:rPr lang="en-US" sz="2000" dirty="0">
                <a:latin typeface="Courier New" panose="02070309020205020404" pitchFamily="49" charset="0"/>
                <a:cs typeface="Courier New" panose="02070309020205020404" pitchFamily="49" charset="0"/>
              </a:rPr>
              <a:t>(true);</a:t>
            </a:r>
          </a:p>
        </p:txBody>
      </p:sp>
    </p:spTree>
    <p:extLst>
      <p:ext uri="{BB962C8B-B14F-4D97-AF65-F5344CB8AC3E}">
        <p14:creationId xmlns:p14="http://schemas.microsoft.com/office/powerpoint/2010/main" val="3051218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ctrTitle"/>
          </p:nvPr>
        </p:nvSpPr>
        <p:spPr>
          <a:xfrm>
            <a:off x="762000" y="1219200"/>
            <a:ext cx="7772400" cy="3276600"/>
          </a:xfrm>
        </p:spPr>
        <p:txBody>
          <a:bodyPr/>
          <a:lstStyle/>
          <a:p>
            <a:pPr eaLnBrk="1" hangingPunct="1">
              <a:spcBef>
                <a:spcPct val="20000"/>
              </a:spcBef>
            </a:pPr>
            <a:r>
              <a:rPr lang="en-US" sz="4200" dirty="0" smtClean="0">
                <a:latin typeface="Arial" charset="0"/>
              </a:rPr>
              <a:t/>
            </a:r>
            <a:br>
              <a:rPr lang="en-US" sz="4200" dirty="0" smtClean="0">
                <a:latin typeface="Arial" charset="0"/>
              </a:rPr>
            </a:br>
            <a:r>
              <a:rPr lang="en-US" sz="4200" i="1" dirty="0" smtClean="0">
                <a:latin typeface="Arial" charset="0"/>
              </a:rPr>
              <a:t> </a:t>
            </a:r>
            <a:r>
              <a:rPr lang="en-US" i="1" dirty="0">
                <a:latin typeface="Arial" charset="0"/>
              </a:rPr>
              <a:t>Advanced </a:t>
            </a:r>
            <a:r>
              <a:rPr lang="en-US" i="1" dirty="0" err="1" smtClean="0">
                <a:latin typeface="Arial" charset="0"/>
              </a:rPr>
              <a:t>Android</a:t>
            </a:r>
            <a:r>
              <a:rPr lang="en-US" baseline="30000" dirty="0" err="1" smtClean="0">
                <a:latin typeface="Arial" charset="0"/>
              </a:rPr>
              <a:t>TM</a:t>
            </a:r>
            <a:r>
              <a:rPr lang="en-US" i="1" dirty="0" smtClean="0">
                <a:latin typeface="Arial" charset="0"/>
              </a:rPr>
              <a:t> </a:t>
            </a:r>
            <a:r>
              <a:rPr lang="en-US" i="1" dirty="0">
                <a:latin typeface="Arial" charset="0"/>
              </a:rPr>
              <a:t>Application Development, </a:t>
            </a:r>
            <a:r>
              <a:rPr lang="en-US" i="1" dirty="0" smtClean="0">
                <a:latin typeface="Arial" charset="0"/>
              </a:rPr>
              <a:t>Fourth </a:t>
            </a:r>
            <a:r>
              <a:rPr lang="en-US" i="1" dirty="0">
                <a:latin typeface="Arial" charset="0"/>
              </a:rPr>
              <a:t>Edition</a:t>
            </a:r>
            <a:r>
              <a:rPr lang="en-US" sz="3800" dirty="0" smtClean="0"/>
              <a:t/>
            </a:r>
            <a:br>
              <a:rPr lang="en-US" sz="3800" dirty="0" smtClean="0"/>
            </a:br>
            <a:r>
              <a:rPr lang="en-US" sz="4200" dirty="0"/>
              <a:t/>
            </a:r>
            <a:br>
              <a:rPr lang="en-US" sz="4200" dirty="0"/>
            </a:br>
            <a:r>
              <a:rPr lang="en-US" sz="4200" dirty="0" smtClean="0"/>
              <a:t>Chapter 7</a:t>
            </a:r>
            <a:r>
              <a:rPr lang="en-US" sz="3800" b="1" dirty="0" smtClean="0">
                <a:latin typeface="Arial" charset="0"/>
              </a:rPr>
              <a:t/>
            </a:r>
            <a:br>
              <a:rPr lang="en-US" sz="3800" b="1" dirty="0" smtClean="0">
                <a:latin typeface="Arial" charset="0"/>
              </a:rPr>
            </a:br>
            <a:r>
              <a:rPr lang="en-US" sz="3800" dirty="0" smtClean="0"/>
              <a:t/>
            </a:r>
            <a:br>
              <a:rPr lang="en-US" sz="3800" dirty="0" smtClean="0"/>
            </a:br>
            <a:r>
              <a:rPr lang="en-US" sz="3800" b="1" dirty="0">
                <a:latin typeface="Arial" charset="0"/>
              </a:rPr>
              <a:t>Designing Powerful User Interfaces</a:t>
            </a:r>
            <a:r>
              <a:rPr lang="en-US" sz="3800" b="1" dirty="0" smtClean="0">
                <a:latin typeface="Arial" charset="0"/>
              </a:rPr>
              <a:t/>
            </a:r>
            <a:br>
              <a:rPr lang="en-US" sz="3800" b="1" dirty="0" smtClean="0">
                <a:latin typeface="Arial" charset="0"/>
              </a:rPr>
            </a:br>
            <a:endParaRPr lang="en-US" sz="3800" b="1" dirty="0" smtClean="0">
              <a:latin typeface="Arial" charset="0"/>
            </a:endParaRPr>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Handling Application Icon Clicks on the Action Bar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22771" y="1295400"/>
            <a:ext cx="2898457" cy="4830763"/>
          </a:xfrm>
        </p:spPr>
      </p:pic>
    </p:spTree>
    <p:extLst>
      <p:ext uri="{BB962C8B-B14F-4D97-AF65-F5344CB8AC3E}">
        <p14:creationId xmlns:p14="http://schemas.microsoft.com/office/powerpoint/2010/main" val="15563021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Working with Screens That Do Not Require Action Bars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828800" lvl="4" indent="0">
              <a:buNone/>
            </a:pPr>
            <a:endParaRPr lang="en-US" sz="1800" dirty="0" smtClean="0"/>
          </a:p>
          <a:p>
            <a:pPr marL="1828800" lvl="4" indent="0">
              <a:buNone/>
            </a:pPr>
            <a:endParaRPr lang="en-US" sz="1800" dirty="0"/>
          </a:p>
          <a:p>
            <a:pPr marL="1828800" lvl="4" indent="0">
              <a:buNone/>
            </a:pPr>
            <a:endParaRPr lang="en-US" sz="1800" dirty="0" smtClean="0"/>
          </a:p>
          <a:p>
            <a:pPr marL="1828800" lvl="4" indent="0">
              <a:buNone/>
            </a:pPr>
            <a:endParaRPr lang="en-US" sz="1800" dirty="0"/>
          </a:p>
          <a:p>
            <a:pPr marL="1828800" lvl="4" indent="0">
              <a:buNone/>
            </a:pPr>
            <a:endParaRPr lang="en-US" sz="1800" dirty="0" smtClean="0"/>
          </a:p>
          <a:p>
            <a:pPr marL="1828800" lvl="4" indent="0">
              <a:buNone/>
            </a:pPr>
            <a:endParaRPr lang="en-US" sz="1800" dirty="0"/>
          </a:p>
          <a:p>
            <a:pPr marL="1828800" lvl="4" indent="0">
              <a:buNone/>
            </a:pPr>
            <a:r>
              <a:rPr lang="en-US" sz="1800" dirty="0" err="1" smtClean="0">
                <a:latin typeface="Courier New" panose="02070309020205020404" pitchFamily="49" charset="0"/>
                <a:cs typeface="Courier New" panose="02070309020205020404" pitchFamily="49" charset="0"/>
              </a:rPr>
              <a:t>ActionBar</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bar = </a:t>
            </a:r>
            <a:r>
              <a:rPr lang="en-US" sz="1800" dirty="0" err="1">
                <a:latin typeface="Courier New" panose="02070309020205020404" pitchFamily="49" charset="0"/>
                <a:cs typeface="Courier New" panose="02070309020205020404" pitchFamily="49" charset="0"/>
              </a:rPr>
              <a:t>getSupportActionBar</a:t>
            </a:r>
            <a:r>
              <a:rPr lang="en-US" sz="1800" dirty="0">
                <a:latin typeface="Courier New" panose="02070309020205020404" pitchFamily="49" charset="0"/>
                <a:cs typeface="Courier New" panose="02070309020205020404" pitchFamily="49" charset="0"/>
              </a:rPr>
              <a:t>();</a:t>
            </a:r>
          </a:p>
          <a:p>
            <a:pPr marL="1828800" lvl="4" indent="0">
              <a:buNone/>
            </a:pPr>
            <a:r>
              <a:rPr lang="en-US" sz="1800" dirty="0" err="1">
                <a:latin typeface="Courier New" panose="02070309020205020404" pitchFamily="49" charset="0"/>
                <a:cs typeface="Courier New" panose="02070309020205020404" pitchFamily="49" charset="0"/>
              </a:rPr>
              <a:t>bar.hide</a:t>
            </a:r>
            <a:r>
              <a:rPr lang="en-US" sz="1800" dirty="0">
                <a:latin typeface="Courier New" panose="02070309020205020404" pitchFamily="49" charset="0"/>
                <a:cs typeface="Courier New" panose="02070309020205020404" pitchFamily="49" charset="0"/>
              </a:rPr>
              <a:t>();</a:t>
            </a:r>
          </a:p>
          <a:p>
            <a:pPr marL="1828800" lvl="4" indent="0">
              <a:buNone/>
            </a:pPr>
            <a:endParaRPr lang="en-US" sz="1800" dirty="0"/>
          </a:p>
        </p:txBody>
      </p:sp>
    </p:spTree>
    <p:extLst>
      <p:ext uri="{BB962C8B-B14F-4D97-AF65-F5344CB8AC3E}">
        <p14:creationId xmlns:p14="http://schemas.microsoft.com/office/powerpoint/2010/main" val="30272613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Contextual Action Mode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dirty="0"/>
              <a:t>The design guidelines recommend that developers use contextual action bars instead of the older-style context </a:t>
            </a:r>
            <a:r>
              <a:rPr lang="en-US" dirty="0" smtClean="0"/>
              <a:t>menus.</a:t>
            </a:r>
          </a:p>
          <a:p>
            <a:r>
              <a:rPr lang="en-US" dirty="0" smtClean="0"/>
              <a:t>Contextual </a:t>
            </a:r>
            <a:r>
              <a:rPr lang="en-US" dirty="0"/>
              <a:t>action mode can be enabled for a single </a:t>
            </a:r>
            <a:r>
              <a:rPr lang="en-US" dirty="0">
                <a:latin typeface="Courier New" panose="02070309020205020404" pitchFamily="49" charset="0"/>
                <a:cs typeface="Courier New" panose="02070309020205020404" pitchFamily="49" charset="0"/>
              </a:rPr>
              <a:t>View</a:t>
            </a:r>
            <a:r>
              <a:rPr lang="en-US" dirty="0"/>
              <a:t> in response to an action, such as a long </a:t>
            </a:r>
            <a:r>
              <a:rPr lang="en-US" dirty="0" smtClean="0"/>
              <a:t>click.</a:t>
            </a:r>
          </a:p>
          <a:p>
            <a:r>
              <a:rPr lang="en-US" dirty="0" smtClean="0"/>
              <a:t>An </a:t>
            </a:r>
            <a:r>
              <a:rPr lang="en-US" dirty="0" err="1">
                <a:latin typeface="Courier New" panose="02070309020205020404" pitchFamily="49" charset="0"/>
                <a:cs typeface="Courier New" panose="02070309020205020404" pitchFamily="49" charset="0"/>
              </a:rPr>
              <a:t>ActionMode.Callback</a:t>
            </a:r>
            <a:r>
              <a:rPr lang="en-US" dirty="0"/>
              <a:t> instance is assigned to handle creation and click handling on the contextual action mode action </a:t>
            </a:r>
            <a:r>
              <a:rPr lang="en-US" dirty="0" smtClean="0"/>
              <a:t>bar.</a:t>
            </a:r>
          </a:p>
          <a:p>
            <a:r>
              <a:rPr lang="en-US" dirty="0" smtClean="0"/>
              <a:t>As </a:t>
            </a:r>
            <a:r>
              <a:rPr lang="en-US" dirty="0"/>
              <a:t>with other menus, creation of the menu is usually handled through a </a:t>
            </a:r>
            <a:r>
              <a:rPr lang="en-US" dirty="0" err="1" smtClean="0">
                <a:latin typeface="Courier New" panose="02070309020205020404" pitchFamily="49" charset="0"/>
                <a:cs typeface="Courier New" panose="02070309020205020404" pitchFamily="49" charset="0"/>
              </a:rPr>
              <a:t>MenuInflater</a:t>
            </a:r>
            <a:r>
              <a:rPr lang="en-US" dirty="0" smtClean="0"/>
              <a:t>.</a:t>
            </a:r>
          </a:p>
          <a:p>
            <a:r>
              <a:rPr lang="en-US" dirty="0" smtClean="0"/>
              <a:t>Clicks </a:t>
            </a:r>
            <a:r>
              <a:rPr lang="en-US" dirty="0"/>
              <a:t>are handled through the </a:t>
            </a:r>
            <a:r>
              <a:rPr lang="en-US" dirty="0" err="1">
                <a:latin typeface="Courier New" panose="02070309020205020404" pitchFamily="49" charset="0"/>
                <a:cs typeface="Courier New" panose="02070309020205020404" pitchFamily="49" charset="0"/>
              </a:rPr>
              <a:t>onActionItemClicked</a:t>
            </a:r>
            <a:r>
              <a:rPr lang="en-US" dirty="0">
                <a:latin typeface="Courier New" panose="02070309020205020404" pitchFamily="49" charset="0"/>
                <a:cs typeface="Courier New" panose="02070309020205020404" pitchFamily="49" charset="0"/>
              </a:rPr>
              <a:t>()</a:t>
            </a:r>
            <a:r>
              <a:rPr lang="en-US" dirty="0"/>
              <a:t> method, and when the action is complete, the mode is returned to normal through a call to the </a:t>
            </a:r>
            <a:r>
              <a:rPr lang="en-US" dirty="0">
                <a:latin typeface="Courier New" panose="02070309020205020404" pitchFamily="49" charset="0"/>
                <a:cs typeface="Courier New" panose="02070309020205020404" pitchFamily="49" charset="0"/>
              </a:rPr>
              <a:t>finish()</a:t>
            </a:r>
            <a:r>
              <a:rPr lang="en-US" dirty="0"/>
              <a:t> method of the </a:t>
            </a:r>
            <a:r>
              <a:rPr lang="en-US" dirty="0" err="1">
                <a:latin typeface="Courier New" panose="02070309020205020404" pitchFamily="49" charset="0"/>
                <a:cs typeface="Courier New" panose="02070309020205020404" pitchFamily="49" charset="0"/>
              </a:rPr>
              <a:t>ActionMode</a:t>
            </a:r>
            <a:r>
              <a:rPr lang="en-US" dirty="0"/>
              <a:t> </a:t>
            </a:r>
            <a:r>
              <a:rPr lang="en-US" dirty="0" smtClean="0"/>
              <a:t>class.</a:t>
            </a:r>
            <a:endParaRPr lang="en-US" dirty="0"/>
          </a:p>
          <a:p>
            <a:r>
              <a:rPr lang="en-US" dirty="0"/>
              <a:t>With </a:t>
            </a:r>
            <a:r>
              <a:rPr lang="en-US" dirty="0" err="1">
                <a:latin typeface="Courier New" panose="02070309020205020404" pitchFamily="49" charset="0"/>
                <a:cs typeface="Courier New" panose="02070309020205020404" pitchFamily="49" charset="0"/>
              </a:rPr>
              <a:t>ListView</a:t>
            </a:r>
            <a:r>
              <a:rPr lang="en-US" dirty="0"/>
              <a:t> and </a:t>
            </a:r>
            <a:r>
              <a:rPr lang="en-US" dirty="0" err="1">
                <a:latin typeface="Courier New" panose="02070309020205020404" pitchFamily="49" charset="0"/>
                <a:cs typeface="Courier New" panose="02070309020205020404" pitchFamily="49" charset="0"/>
              </a:rPr>
              <a:t>GridView</a:t>
            </a:r>
            <a:r>
              <a:rPr lang="en-US" dirty="0"/>
              <a:t> controls, multiple items can be </a:t>
            </a:r>
            <a:r>
              <a:rPr lang="en-US" dirty="0" smtClean="0"/>
              <a:t>selected.</a:t>
            </a:r>
          </a:p>
          <a:p>
            <a:r>
              <a:rPr lang="en-US" dirty="0" smtClean="0"/>
              <a:t>Here </a:t>
            </a:r>
            <a:r>
              <a:rPr lang="en-US" dirty="0"/>
              <a:t>you set the control to multiple-choice mode and then register a </a:t>
            </a:r>
            <a:r>
              <a:rPr lang="en-US" dirty="0" err="1">
                <a:latin typeface="Courier New" panose="02070309020205020404" pitchFamily="49" charset="0"/>
                <a:cs typeface="Courier New" panose="02070309020205020404" pitchFamily="49" charset="0"/>
              </a:rPr>
              <a:t>MultiChoiceModeListener</a:t>
            </a:r>
            <a:r>
              <a:rPr lang="en-US" dirty="0">
                <a:latin typeface="Courier New" panose="02070309020205020404" pitchFamily="49" charset="0"/>
                <a:cs typeface="Courier New" panose="02070309020205020404" pitchFamily="49" charset="0"/>
              </a:rPr>
              <a:t>()</a:t>
            </a:r>
            <a:r>
              <a:rPr lang="en-US" dirty="0"/>
              <a:t> instance on the </a:t>
            </a:r>
            <a:r>
              <a:rPr lang="en-US" dirty="0">
                <a:latin typeface="Courier New" panose="02070309020205020404" pitchFamily="49" charset="0"/>
                <a:cs typeface="Courier New" panose="02070309020205020404" pitchFamily="49" charset="0"/>
              </a:rPr>
              <a:t>View</a:t>
            </a:r>
            <a:r>
              <a:rPr lang="en-US" dirty="0"/>
              <a:t> </a:t>
            </a:r>
            <a:r>
              <a:rPr lang="en-US" dirty="0" smtClean="0"/>
              <a:t>control.</a:t>
            </a:r>
          </a:p>
          <a:p>
            <a:r>
              <a:rPr lang="en-US" dirty="0" smtClean="0"/>
              <a:t>This </a:t>
            </a:r>
            <a:r>
              <a:rPr lang="en-US" dirty="0"/>
              <a:t>combines the selection handling and the contextual action mode listening into one callback </a:t>
            </a:r>
            <a:r>
              <a:rPr lang="en-US" dirty="0" smtClean="0"/>
              <a:t>class.</a:t>
            </a:r>
            <a:endParaRPr lang="en-US" dirty="0"/>
          </a:p>
        </p:txBody>
      </p:sp>
    </p:spTree>
    <p:extLst>
      <p:ext uri="{BB962C8B-B14F-4D97-AF65-F5344CB8AC3E}">
        <p14:creationId xmlns:p14="http://schemas.microsoft.com/office/powerpoint/2010/main" val="30272613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Working with Styles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1800" dirty="0"/>
              <a:t>Android user interface designers can group layout element attributes together in </a:t>
            </a:r>
            <a:r>
              <a:rPr lang="en-US" sz="1800" dirty="0" smtClean="0"/>
              <a:t>styles.</a:t>
            </a:r>
          </a:p>
          <a:p>
            <a:r>
              <a:rPr lang="en-US" sz="1800" dirty="0" smtClean="0"/>
              <a:t>A </a:t>
            </a:r>
            <a:r>
              <a:rPr lang="en-US" sz="1800" i="1" dirty="0"/>
              <a:t>style</a:t>
            </a:r>
            <a:r>
              <a:rPr lang="en-US" sz="1800" dirty="0"/>
              <a:t> is a group of common </a:t>
            </a:r>
            <a:r>
              <a:rPr lang="en-US" sz="1800" dirty="0">
                <a:latin typeface="Courier New" panose="02070309020205020404" pitchFamily="49" charset="0"/>
                <a:cs typeface="Courier New" panose="02070309020205020404" pitchFamily="49" charset="0"/>
              </a:rPr>
              <a:t>View</a:t>
            </a:r>
            <a:r>
              <a:rPr lang="en-US" sz="1800" dirty="0"/>
              <a:t> attribute values that can be applied jointly to any user interface </a:t>
            </a:r>
            <a:r>
              <a:rPr lang="en-US" sz="1800" dirty="0" smtClean="0"/>
              <a:t>control.</a:t>
            </a:r>
          </a:p>
          <a:p>
            <a:r>
              <a:rPr lang="en-US" sz="1800" dirty="0" smtClean="0"/>
              <a:t>Styles </a:t>
            </a:r>
            <a:r>
              <a:rPr lang="en-US" sz="1800" dirty="0"/>
              <a:t>can include such settings as the font to draw with or the color of </a:t>
            </a:r>
            <a:r>
              <a:rPr lang="en-US" sz="1800" dirty="0" smtClean="0"/>
              <a:t>text.</a:t>
            </a:r>
          </a:p>
          <a:p>
            <a:r>
              <a:rPr lang="en-US" sz="1800" dirty="0" smtClean="0"/>
              <a:t>The </a:t>
            </a:r>
            <a:r>
              <a:rPr lang="en-US" sz="1800" dirty="0"/>
              <a:t>specific attributes depend on the </a:t>
            </a:r>
            <a:r>
              <a:rPr lang="en-US" sz="1800" dirty="0">
                <a:latin typeface="Courier New" panose="02070309020205020404" pitchFamily="49" charset="0"/>
                <a:cs typeface="Courier New" panose="02070309020205020404" pitchFamily="49" charset="0"/>
              </a:rPr>
              <a:t>View</a:t>
            </a:r>
            <a:r>
              <a:rPr lang="en-US" sz="1800" dirty="0"/>
              <a:t> </a:t>
            </a:r>
            <a:r>
              <a:rPr lang="en-US" sz="1800" dirty="0" smtClean="0"/>
              <a:t>drawn.</a:t>
            </a:r>
          </a:p>
          <a:p>
            <a:r>
              <a:rPr lang="en-US" sz="1800" dirty="0" smtClean="0"/>
              <a:t>In </a:t>
            </a:r>
            <a:r>
              <a:rPr lang="en-US" sz="1800" dirty="0"/>
              <a:t>essence, </a:t>
            </a:r>
            <a:r>
              <a:rPr lang="en-US" sz="1800" dirty="0" smtClean="0"/>
              <a:t>each </a:t>
            </a:r>
            <a:r>
              <a:rPr lang="en-US" sz="1800" dirty="0"/>
              <a:t>style attribute can change the look and feel of the particular object </a:t>
            </a:r>
            <a:r>
              <a:rPr lang="en-US" sz="1800" dirty="0" smtClean="0"/>
              <a:t>drawn.</a:t>
            </a:r>
            <a:endParaRPr lang="en-US" sz="1800" dirty="0"/>
          </a:p>
          <a:p>
            <a:r>
              <a:rPr lang="en-US" sz="1800" dirty="0"/>
              <a:t>You can use a style to define your application’s standard </a:t>
            </a:r>
            <a:r>
              <a:rPr lang="en-US" sz="1800" dirty="0" err="1">
                <a:latin typeface="Courier New" panose="02070309020205020404" pitchFamily="49" charset="0"/>
                <a:cs typeface="Courier New" panose="02070309020205020404" pitchFamily="49" charset="0"/>
              </a:rPr>
              <a:t>TextView</a:t>
            </a:r>
            <a:r>
              <a:rPr lang="en-US" sz="1800" dirty="0"/>
              <a:t> attributes once and then refer to the style either in an XML layout file or programmatically from within </a:t>
            </a:r>
            <a:r>
              <a:rPr lang="en-US" sz="1800" dirty="0" smtClean="0"/>
              <a:t>Java.</a:t>
            </a:r>
          </a:p>
          <a:p>
            <a:r>
              <a:rPr lang="en-US" sz="1800" dirty="0" smtClean="0"/>
              <a:t>Styles </a:t>
            </a:r>
            <a:r>
              <a:rPr lang="en-US" sz="1800" dirty="0"/>
              <a:t>are typically defined within the </a:t>
            </a:r>
            <a:r>
              <a:rPr lang="en-US" sz="1800" dirty="0">
                <a:latin typeface="Courier New" panose="02070309020205020404" pitchFamily="49" charset="0"/>
                <a:cs typeface="Courier New" panose="02070309020205020404" pitchFamily="49" charset="0"/>
              </a:rPr>
              <a:t>/res/values/styles.xml</a:t>
            </a:r>
            <a:r>
              <a:rPr lang="en-US" sz="1800" dirty="0"/>
              <a:t> resource file using the </a:t>
            </a:r>
            <a:r>
              <a:rPr lang="en-US" sz="1800" dirty="0">
                <a:latin typeface="Courier New" panose="02070309020205020404" pitchFamily="49" charset="0"/>
                <a:cs typeface="Courier New" panose="02070309020205020404" pitchFamily="49" charset="0"/>
              </a:rPr>
              <a:t>&lt;style&gt;</a:t>
            </a:r>
            <a:r>
              <a:rPr lang="en-US" sz="1800" dirty="0"/>
              <a:t> </a:t>
            </a:r>
            <a:r>
              <a:rPr lang="en-US" sz="1800" dirty="0" smtClean="0"/>
              <a:t>tag.</a:t>
            </a:r>
            <a:endParaRPr lang="en-US" sz="1800" dirty="0"/>
          </a:p>
        </p:txBody>
      </p:sp>
    </p:spTree>
    <p:extLst>
      <p:ext uri="{BB962C8B-B14F-4D97-AF65-F5344CB8AC3E}">
        <p14:creationId xmlns:p14="http://schemas.microsoft.com/office/powerpoint/2010/main" val="30272613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Building Simple Styles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r>
              <a:rPr lang="en-US" dirty="0">
                <a:latin typeface="Courier New" panose="02070309020205020404" pitchFamily="49" charset="0"/>
                <a:cs typeface="Courier New" panose="02070309020205020404" pitchFamily="49" charset="0"/>
              </a:rPr>
              <a:t>&lt;?xml version="1.0" encoding="utf-8"?&gt;</a:t>
            </a:r>
          </a:p>
          <a:p>
            <a:pPr marL="762000" lvl="2" indent="0">
              <a:buNone/>
            </a:pPr>
            <a:r>
              <a:rPr lang="en-US" dirty="0">
                <a:latin typeface="Courier New" panose="02070309020205020404" pitchFamily="49" charset="0"/>
                <a:cs typeface="Courier New" panose="02070309020205020404" pitchFamily="49" charset="0"/>
              </a:rPr>
              <a:t>&lt;resources&gt;</a:t>
            </a:r>
          </a:p>
          <a:p>
            <a:pPr marL="762000" lvl="2" indent="0">
              <a:buNone/>
            </a:pPr>
            <a:r>
              <a:rPr lang="en-US" dirty="0">
                <a:latin typeface="Courier New" panose="02070309020205020404" pitchFamily="49" charset="0"/>
                <a:cs typeface="Courier New" panose="02070309020205020404" pitchFamily="49" charset="0"/>
              </a:rPr>
              <a:t>    &lt;style name="</a:t>
            </a:r>
            <a:r>
              <a:rPr lang="en-US" dirty="0" err="1">
                <a:latin typeface="Courier New" panose="02070309020205020404" pitchFamily="49" charset="0"/>
                <a:cs typeface="Courier New" panose="02070309020205020404" pitchFamily="49" charset="0"/>
              </a:rPr>
              <a:t>mandatory_text_field_style</a:t>
            </a:r>
            <a:r>
              <a:rPr lang="en-US" dirty="0">
                <a:latin typeface="Courier New" panose="02070309020205020404" pitchFamily="49" charset="0"/>
                <a:cs typeface="Courier New" panose="02070309020205020404" pitchFamily="49" charset="0"/>
              </a:rPr>
              <a:t>"&gt;</a:t>
            </a:r>
          </a:p>
          <a:p>
            <a:pPr marL="762000" lvl="2" indent="0">
              <a:buNone/>
            </a:pPr>
            <a:r>
              <a:rPr lang="en-US" dirty="0">
                <a:latin typeface="Courier New" panose="02070309020205020404" pitchFamily="49" charset="0"/>
                <a:cs typeface="Courier New" panose="02070309020205020404" pitchFamily="49" charset="0"/>
              </a:rPr>
              <a:t>        &lt;item name="</a:t>
            </a:r>
            <a:r>
              <a:rPr lang="en-US" dirty="0" err="1">
                <a:latin typeface="Courier New" panose="02070309020205020404" pitchFamily="49" charset="0"/>
                <a:cs typeface="Courier New" panose="02070309020205020404" pitchFamily="49" charset="0"/>
              </a:rPr>
              <a:t>android:textColor</a:t>
            </a:r>
            <a:r>
              <a:rPr lang="en-US" dirty="0">
                <a:latin typeface="Courier New" panose="02070309020205020404" pitchFamily="49" charset="0"/>
                <a:cs typeface="Courier New" panose="02070309020205020404" pitchFamily="49" charset="0"/>
              </a:rPr>
              <a:t>"&gt;#</a:t>
            </a:r>
            <a:r>
              <a:rPr lang="en-US" dirty="0" err="1">
                <a:latin typeface="Courier New" panose="02070309020205020404" pitchFamily="49" charset="0"/>
                <a:cs typeface="Courier New" panose="02070309020205020404" pitchFamily="49" charset="0"/>
              </a:rPr>
              <a:t>ffffff</a:t>
            </a:r>
            <a:r>
              <a:rPr lang="en-US" dirty="0">
                <a:latin typeface="Courier New" panose="02070309020205020404" pitchFamily="49" charset="0"/>
                <a:cs typeface="Courier New" panose="02070309020205020404" pitchFamily="49" charset="0"/>
              </a:rPr>
              <a:t>&lt;/item&gt;</a:t>
            </a:r>
          </a:p>
          <a:p>
            <a:pPr marL="762000" lvl="2" indent="0">
              <a:buNone/>
            </a:pPr>
            <a:r>
              <a:rPr lang="en-US" dirty="0">
                <a:latin typeface="Courier New" panose="02070309020205020404" pitchFamily="49" charset="0"/>
                <a:cs typeface="Courier New" panose="02070309020205020404" pitchFamily="49" charset="0"/>
              </a:rPr>
              <a:t>        &lt;item name="</a:t>
            </a:r>
            <a:r>
              <a:rPr lang="en-US" dirty="0" err="1">
                <a:latin typeface="Courier New" panose="02070309020205020404" pitchFamily="49" charset="0"/>
                <a:cs typeface="Courier New" panose="02070309020205020404" pitchFamily="49" charset="0"/>
              </a:rPr>
              <a:t>android:textSize</a:t>
            </a:r>
            <a:r>
              <a:rPr lang="en-US" dirty="0">
                <a:latin typeface="Courier New" panose="02070309020205020404" pitchFamily="49" charset="0"/>
                <a:cs typeface="Courier New" panose="02070309020205020404" pitchFamily="49" charset="0"/>
              </a:rPr>
              <a:t>"&gt;14sp&lt;/item&gt;</a:t>
            </a:r>
          </a:p>
          <a:p>
            <a:pPr marL="762000" lvl="2" indent="0">
              <a:buNone/>
            </a:pPr>
            <a:r>
              <a:rPr lang="en-US" dirty="0">
                <a:latin typeface="Courier New" panose="02070309020205020404" pitchFamily="49" charset="0"/>
                <a:cs typeface="Courier New" panose="02070309020205020404" pitchFamily="49" charset="0"/>
              </a:rPr>
              <a:t>        &lt;item name="</a:t>
            </a:r>
            <a:r>
              <a:rPr lang="en-US" dirty="0" err="1">
                <a:latin typeface="Courier New" panose="02070309020205020404" pitchFamily="49" charset="0"/>
                <a:cs typeface="Courier New" panose="02070309020205020404" pitchFamily="49" charset="0"/>
              </a:rPr>
              <a:t>android:textStyle</a:t>
            </a:r>
            <a:r>
              <a:rPr lang="en-US" dirty="0">
                <a:latin typeface="Courier New" panose="02070309020205020404" pitchFamily="49" charset="0"/>
                <a:cs typeface="Courier New" panose="02070309020205020404" pitchFamily="49" charset="0"/>
              </a:rPr>
              <a:t>"&gt;bold&lt;/item&gt;</a:t>
            </a:r>
          </a:p>
          <a:p>
            <a:pPr marL="762000" lvl="2" indent="0">
              <a:buNone/>
            </a:pPr>
            <a:r>
              <a:rPr lang="en-US" dirty="0">
                <a:latin typeface="Courier New" panose="02070309020205020404" pitchFamily="49" charset="0"/>
                <a:cs typeface="Courier New" panose="02070309020205020404" pitchFamily="49" charset="0"/>
              </a:rPr>
              <a:t>    &lt;/style&gt;</a:t>
            </a:r>
          </a:p>
          <a:p>
            <a:pPr marL="762000" lvl="2" indent="0">
              <a:buNone/>
            </a:pPr>
            <a:r>
              <a:rPr lang="en-US" dirty="0">
                <a:latin typeface="Courier New" panose="02070309020205020404" pitchFamily="49" charset="0"/>
                <a:cs typeface="Courier New" panose="02070309020205020404" pitchFamily="49" charset="0"/>
              </a:rPr>
              <a:t>    &lt;style name="</a:t>
            </a:r>
            <a:r>
              <a:rPr lang="en-US" dirty="0" err="1">
                <a:latin typeface="Courier New" panose="02070309020205020404" pitchFamily="49" charset="0"/>
                <a:cs typeface="Courier New" panose="02070309020205020404" pitchFamily="49" charset="0"/>
              </a:rPr>
              <a:t>optional_text_field_style</a:t>
            </a:r>
            <a:r>
              <a:rPr lang="en-US" dirty="0">
                <a:latin typeface="Courier New" panose="02070309020205020404" pitchFamily="49" charset="0"/>
                <a:cs typeface="Courier New" panose="02070309020205020404" pitchFamily="49" charset="0"/>
              </a:rPr>
              <a:t>"&gt;</a:t>
            </a:r>
          </a:p>
          <a:p>
            <a:pPr marL="762000" lvl="2" indent="0">
              <a:buNone/>
            </a:pPr>
            <a:r>
              <a:rPr lang="en-US" dirty="0">
                <a:latin typeface="Courier New" panose="02070309020205020404" pitchFamily="49" charset="0"/>
                <a:cs typeface="Courier New" panose="02070309020205020404" pitchFamily="49" charset="0"/>
              </a:rPr>
              <a:t>        &lt;item name="</a:t>
            </a:r>
            <a:r>
              <a:rPr lang="en-US" dirty="0" err="1">
                <a:latin typeface="Courier New" panose="02070309020205020404" pitchFamily="49" charset="0"/>
                <a:cs typeface="Courier New" panose="02070309020205020404" pitchFamily="49" charset="0"/>
              </a:rPr>
              <a:t>android:textColor</a:t>
            </a:r>
            <a:r>
              <a:rPr lang="en-US" dirty="0">
                <a:latin typeface="Courier New" panose="02070309020205020404" pitchFamily="49" charset="0"/>
                <a:cs typeface="Courier New" panose="02070309020205020404" pitchFamily="49" charset="0"/>
              </a:rPr>
              <a:t>"&gt;#</a:t>
            </a:r>
            <a:r>
              <a:rPr lang="en-US" dirty="0" err="1">
                <a:latin typeface="Courier New" panose="02070309020205020404" pitchFamily="49" charset="0"/>
                <a:cs typeface="Courier New" panose="02070309020205020404" pitchFamily="49" charset="0"/>
              </a:rPr>
              <a:t>ffffff</a:t>
            </a:r>
            <a:r>
              <a:rPr lang="en-US" dirty="0">
                <a:latin typeface="Courier New" panose="02070309020205020404" pitchFamily="49" charset="0"/>
                <a:cs typeface="Courier New" panose="02070309020205020404" pitchFamily="49" charset="0"/>
              </a:rPr>
              <a:t>&lt;/item&gt;</a:t>
            </a:r>
          </a:p>
          <a:p>
            <a:pPr marL="762000" lvl="2" indent="0">
              <a:buNone/>
            </a:pPr>
            <a:r>
              <a:rPr lang="en-US" dirty="0">
                <a:latin typeface="Courier New" panose="02070309020205020404" pitchFamily="49" charset="0"/>
                <a:cs typeface="Courier New" panose="02070309020205020404" pitchFamily="49" charset="0"/>
              </a:rPr>
              <a:t>        &lt;item name="</a:t>
            </a:r>
            <a:r>
              <a:rPr lang="en-US" dirty="0" err="1">
                <a:latin typeface="Courier New" panose="02070309020205020404" pitchFamily="49" charset="0"/>
                <a:cs typeface="Courier New" panose="02070309020205020404" pitchFamily="49" charset="0"/>
              </a:rPr>
              <a:t>android:textSize</a:t>
            </a:r>
            <a:r>
              <a:rPr lang="en-US" dirty="0">
                <a:latin typeface="Courier New" panose="02070309020205020404" pitchFamily="49" charset="0"/>
                <a:cs typeface="Courier New" panose="02070309020205020404" pitchFamily="49" charset="0"/>
              </a:rPr>
              <a:t>"&gt;12sp&lt;/item&gt;</a:t>
            </a:r>
          </a:p>
          <a:p>
            <a:pPr marL="762000" lvl="2" indent="0">
              <a:buNone/>
            </a:pPr>
            <a:r>
              <a:rPr lang="en-US" dirty="0">
                <a:latin typeface="Courier New" panose="02070309020205020404" pitchFamily="49" charset="0"/>
                <a:cs typeface="Courier New" panose="02070309020205020404" pitchFamily="49" charset="0"/>
              </a:rPr>
              <a:t>        &lt;item name="</a:t>
            </a:r>
            <a:r>
              <a:rPr lang="en-US" dirty="0" err="1">
                <a:latin typeface="Courier New" panose="02070309020205020404" pitchFamily="49" charset="0"/>
                <a:cs typeface="Courier New" panose="02070309020205020404" pitchFamily="49" charset="0"/>
              </a:rPr>
              <a:t>android:textStyle</a:t>
            </a:r>
            <a:r>
              <a:rPr lang="en-US" dirty="0">
                <a:latin typeface="Courier New" panose="02070309020205020404" pitchFamily="49" charset="0"/>
                <a:cs typeface="Courier New" panose="02070309020205020404" pitchFamily="49" charset="0"/>
              </a:rPr>
              <a:t>"&gt;italic&lt;/item&gt;</a:t>
            </a:r>
          </a:p>
          <a:p>
            <a:pPr marL="762000" lvl="2" indent="0">
              <a:buNone/>
            </a:pPr>
            <a:r>
              <a:rPr lang="en-US" dirty="0">
                <a:latin typeface="Courier New" panose="02070309020205020404" pitchFamily="49" charset="0"/>
                <a:cs typeface="Courier New" panose="02070309020205020404" pitchFamily="49" charset="0"/>
              </a:rPr>
              <a:t>    &lt;/style&gt;</a:t>
            </a:r>
          </a:p>
          <a:p>
            <a:pPr marL="762000" lvl="2" indent="0">
              <a:buNone/>
            </a:pPr>
            <a:r>
              <a:rPr lang="en-US" dirty="0">
                <a:latin typeface="Courier New" panose="02070309020205020404" pitchFamily="49" charset="0"/>
                <a:cs typeface="Courier New" panose="02070309020205020404" pitchFamily="49" charset="0"/>
              </a:rPr>
              <a:t>&lt;/resources&gt;</a:t>
            </a:r>
          </a:p>
        </p:txBody>
      </p:sp>
    </p:spTree>
    <p:extLst>
      <p:ext uri="{BB962C8B-B14F-4D97-AF65-F5344CB8AC3E}">
        <p14:creationId xmlns:p14="http://schemas.microsoft.com/office/powerpoint/2010/main" val="30272613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Building Simple Styles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600200" lvl="4" indent="0">
              <a:buNone/>
            </a:pPr>
            <a:r>
              <a:rPr lang="en-US" sz="1050" dirty="0" smtClean="0">
                <a:latin typeface="Courier New" panose="02070309020205020404" pitchFamily="49" charset="0"/>
                <a:cs typeface="Courier New" panose="02070309020205020404" pitchFamily="49" charset="0"/>
              </a:rPr>
              <a:t>&lt;</a:t>
            </a:r>
            <a:r>
              <a:rPr lang="en-US" sz="1050" dirty="0">
                <a:latin typeface="Courier New" panose="02070309020205020404" pitchFamily="49" charset="0"/>
                <a:cs typeface="Courier New" panose="02070309020205020404" pitchFamily="49" charset="0"/>
              </a:rPr>
              <a:t>resources&gt;</a:t>
            </a:r>
          </a:p>
          <a:p>
            <a:pPr marL="1600200" lvl="4" indent="0">
              <a:buNone/>
            </a:pPr>
            <a:r>
              <a:rPr lang="en-US" sz="1050" dirty="0">
                <a:latin typeface="Courier New" panose="02070309020205020404" pitchFamily="49" charset="0"/>
                <a:cs typeface="Courier New" panose="02070309020205020404" pitchFamily="49" charset="0"/>
              </a:rPr>
              <a:t>    &lt;style name="</a:t>
            </a:r>
            <a:r>
              <a:rPr lang="en-US" sz="1050" dirty="0" err="1">
                <a:latin typeface="Courier New" panose="02070309020205020404" pitchFamily="49" charset="0"/>
                <a:cs typeface="Courier New" panose="02070309020205020404" pitchFamily="49" charset="0"/>
              </a:rPr>
              <a:t>mandatory_text_field_style</a:t>
            </a:r>
            <a:r>
              <a:rPr lang="en-US" sz="1050" dirty="0">
                <a:latin typeface="Courier New" panose="02070309020205020404" pitchFamily="49" charset="0"/>
                <a:cs typeface="Courier New" panose="02070309020205020404" pitchFamily="49" charset="0"/>
              </a:rPr>
              <a:t>"&gt;</a:t>
            </a:r>
          </a:p>
          <a:p>
            <a:pPr marL="1600200" lvl="4" indent="0">
              <a:buNone/>
            </a:pPr>
            <a:r>
              <a:rPr lang="en-US" sz="1050" dirty="0">
                <a:latin typeface="Courier New" panose="02070309020205020404" pitchFamily="49" charset="0"/>
                <a:cs typeface="Courier New" panose="02070309020205020404" pitchFamily="49" charset="0"/>
              </a:rPr>
              <a:t>        &lt;item name="</a:t>
            </a:r>
            <a:r>
              <a:rPr lang="en-US" sz="1050" dirty="0" err="1">
                <a:latin typeface="Courier New" panose="02070309020205020404" pitchFamily="49" charset="0"/>
                <a:cs typeface="Courier New" panose="02070309020205020404" pitchFamily="49" charset="0"/>
              </a:rPr>
              <a:t>android:textColor</a:t>
            </a:r>
            <a:r>
              <a:rPr lang="en-US" sz="1050" dirty="0">
                <a:latin typeface="Courier New" panose="02070309020205020404" pitchFamily="49" charset="0"/>
                <a:cs typeface="Courier New" panose="02070309020205020404" pitchFamily="49" charset="0"/>
              </a:rPr>
              <a:t>"&gt;</a:t>
            </a:r>
          </a:p>
          <a:p>
            <a:pPr marL="1600200" lvl="4" indent="0">
              <a:buNone/>
            </a:pPr>
            <a:r>
              <a:rPr lang="en-US" sz="1050" dirty="0">
                <a:latin typeface="Courier New" panose="02070309020205020404" pitchFamily="49" charset="0"/>
                <a:cs typeface="Courier New" panose="02070309020205020404" pitchFamily="49" charset="0"/>
              </a:rPr>
              <a:t>            @color/</a:t>
            </a:r>
            <a:r>
              <a:rPr lang="en-US" sz="1050" dirty="0" err="1">
                <a:latin typeface="Courier New" panose="02070309020205020404" pitchFamily="49" charset="0"/>
                <a:cs typeface="Courier New" panose="02070309020205020404" pitchFamily="49" charset="0"/>
              </a:rPr>
              <a:t>mand_text_color</a:t>
            </a:r>
            <a:endParaRPr lang="en-US" sz="1050" dirty="0">
              <a:latin typeface="Courier New" panose="02070309020205020404" pitchFamily="49" charset="0"/>
              <a:cs typeface="Courier New" panose="02070309020205020404" pitchFamily="49" charset="0"/>
            </a:endParaRPr>
          </a:p>
          <a:p>
            <a:pPr marL="1600200" lvl="4" indent="0">
              <a:buNone/>
            </a:pPr>
            <a:r>
              <a:rPr lang="en-US" sz="1050" dirty="0">
                <a:latin typeface="Courier New" panose="02070309020205020404" pitchFamily="49" charset="0"/>
                <a:cs typeface="Courier New" panose="02070309020205020404" pitchFamily="49" charset="0"/>
              </a:rPr>
              <a:t>        &lt;/item&gt;</a:t>
            </a:r>
          </a:p>
          <a:p>
            <a:pPr marL="1600200" lvl="4" indent="0">
              <a:buNone/>
            </a:pPr>
            <a:r>
              <a:rPr lang="en-US" sz="1050" dirty="0">
                <a:latin typeface="Courier New" panose="02070309020205020404" pitchFamily="49" charset="0"/>
                <a:cs typeface="Courier New" panose="02070309020205020404" pitchFamily="49" charset="0"/>
              </a:rPr>
              <a:t>        &lt;item name="</a:t>
            </a:r>
            <a:r>
              <a:rPr lang="en-US" sz="1050" dirty="0" err="1">
                <a:latin typeface="Courier New" panose="02070309020205020404" pitchFamily="49" charset="0"/>
                <a:cs typeface="Courier New" panose="02070309020205020404" pitchFamily="49" charset="0"/>
              </a:rPr>
              <a:t>android:textSize</a:t>
            </a:r>
            <a:r>
              <a:rPr lang="en-US" sz="1050" dirty="0">
                <a:latin typeface="Courier New" panose="02070309020205020404" pitchFamily="49" charset="0"/>
                <a:cs typeface="Courier New" panose="02070309020205020404" pitchFamily="49" charset="0"/>
              </a:rPr>
              <a:t>"&gt;</a:t>
            </a:r>
          </a:p>
          <a:p>
            <a:pPr marL="1600200" lvl="4" indent="0">
              <a:buNone/>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dimen</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important_text</a:t>
            </a:r>
            <a:endParaRPr lang="en-US" sz="1050" dirty="0">
              <a:latin typeface="Courier New" panose="02070309020205020404" pitchFamily="49" charset="0"/>
              <a:cs typeface="Courier New" panose="02070309020205020404" pitchFamily="49" charset="0"/>
            </a:endParaRPr>
          </a:p>
          <a:p>
            <a:pPr marL="1600200" lvl="4" indent="0">
              <a:buNone/>
            </a:pPr>
            <a:r>
              <a:rPr lang="en-US" sz="1050" dirty="0">
                <a:latin typeface="Courier New" panose="02070309020205020404" pitchFamily="49" charset="0"/>
                <a:cs typeface="Courier New" panose="02070309020205020404" pitchFamily="49" charset="0"/>
              </a:rPr>
              <a:t>        &lt;/item&gt;</a:t>
            </a:r>
          </a:p>
          <a:p>
            <a:pPr marL="1600200" lvl="4" indent="0">
              <a:buNone/>
            </a:pPr>
            <a:r>
              <a:rPr lang="en-US" sz="1050" dirty="0">
                <a:latin typeface="Courier New" panose="02070309020205020404" pitchFamily="49" charset="0"/>
                <a:cs typeface="Courier New" panose="02070309020205020404" pitchFamily="49" charset="0"/>
              </a:rPr>
              <a:t>        &lt;item name="</a:t>
            </a:r>
            <a:r>
              <a:rPr lang="en-US" sz="1050" dirty="0" err="1">
                <a:latin typeface="Courier New" panose="02070309020205020404" pitchFamily="49" charset="0"/>
                <a:cs typeface="Courier New" panose="02070309020205020404" pitchFamily="49" charset="0"/>
              </a:rPr>
              <a:t>android:textStyle</a:t>
            </a:r>
            <a:r>
              <a:rPr lang="en-US" sz="1050" dirty="0">
                <a:latin typeface="Courier New" panose="02070309020205020404" pitchFamily="49" charset="0"/>
                <a:cs typeface="Courier New" panose="02070309020205020404" pitchFamily="49" charset="0"/>
              </a:rPr>
              <a:t>"&gt;</a:t>
            </a:r>
          </a:p>
          <a:p>
            <a:pPr marL="1600200" lvl="4" indent="0">
              <a:buNone/>
            </a:pPr>
            <a:r>
              <a:rPr lang="en-US" sz="1050" dirty="0">
                <a:latin typeface="Courier New" panose="02070309020205020404" pitchFamily="49" charset="0"/>
                <a:cs typeface="Courier New" panose="02070309020205020404" pitchFamily="49" charset="0"/>
              </a:rPr>
              <a:t>            bold</a:t>
            </a:r>
          </a:p>
          <a:p>
            <a:pPr marL="1600200" lvl="4" indent="0">
              <a:buNone/>
            </a:pPr>
            <a:r>
              <a:rPr lang="en-US" sz="1050" dirty="0">
                <a:latin typeface="Courier New" panose="02070309020205020404" pitchFamily="49" charset="0"/>
                <a:cs typeface="Courier New" panose="02070309020205020404" pitchFamily="49" charset="0"/>
              </a:rPr>
              <a:t>        &lt;/item&gt;</a:t>
            </a:r>
          </a:p>
          <a:p>
            <a:pPr marL="1600200" lvl="4" indent="0">
              <a:buNone/>
            </a:pPr>
            <a:r>
              <a:rPr lang="en-US" sz="1050" dirty="0">
                <a:latin typeface="Courier New" panose="02070309020205020404" pitchFamily="49" charset="0"/>
                <a:cs typeface="Courier New" panose="02070309020205020404" pitchFamily="49" charset="0"/>
              </a:rPr>
              <a:t>    &lt;/style&gt;</a:t>
            </a:r>
          </a:p>
          <a:p>
            <a:pPr marL="1600200" lvl="4" indent="0">
              <a:buNone/>
            </a:pPr>
            <a:r>
              <a:rPr lang="en-US" sz="1050" dirty="0">
                <a:latin typeface="Courier New" panose="02070309020205020404" pitchFamily="49" charset="0"/>
                <a:cs typeface="Courier New" panose="02070309020205020404" pitchFamily="49" charset="0"/>
              </a:rPr>
              <a:t>    &lt;style name="</a:t>
            </a:r>
            <a:r>
              <a:rPr lang="en-US" sz="1050" dirty="0" err="1">
                <a:latin typeface="Courier New" panose="02070309020205020404" pitchFamily="49" charset="0"/>
                <a:cs typeface="Courier New" panose="02070309020205020404" pitchFamily="49" charset="0"/>
              </a:rPr>
              <a:t>optional_text_field_style</a:t>
            </a:r>
            <a:r>
              <a:rPr lang="en-US" sz="1050" dirty="0">
                <a:latin typeface="Courier New" panose="02070309020205020404" pitchFamily="49" charset="0"/>
                <a:cs typeface="Courier New" panose="02070309020205020404" pitchFamily="49" charset="0"/>
              </a:rPr>
              <a:t>"&gt;</a:t>
            </a:r>
          </a:p>
          <a:p>
            <a:pPr marL="1600200" lvl="4" indent="0">
              <a:buNone/>
            </a:pPr>
            <a:r>
              <a:rPr lang="en-US" sz="1050" dirty="0">
                <a:latin typeface="Courier New" panose="02070309020205020404" pitchFamily="49" charset="0"/>
                <a:cs typeface="Courier New" panose="02070309020205020404" pitchFamily="49" charset="0"/>
              </a:rPr>
              <a:t>        &lt;item name="</a:t>
            </a:r>
            <a:r>
              <a:rPr lang="en-US" sz="1050" dirty="0" err="1">
                <a:latin typeface="Courier New" panose="02070309020205020404" pitchFamily="49" charset="0"/>
                <a:cs typeface="Courier New" panose="02070309020205020404" pitchFamily="49" charset="0"/>
              </a:rPr>
              <a:t>android:textColor</a:t>
            </a:r>
            <a:r>
              <a:rPr lang="en-US" sz="1050" dirty="0">
                <a:latin typeface="Courier New" panose="02070309020205020404" pitchFamily="49" charset="0"/>
                <a:cs typeface="Courier New" panose="02070309020205020404" pitchFamily="49" charset="0"/>
              </a:rPr>
              <a:t>"&gt;</a:t>
            </a:r>
          </a:p>
          <a:p>
            <a:pPr marL="1600200" lvl="4" indent="0">
              <a:buNone/>
            </a:pPr>
            <a:r>
              <a:rPr lang="en-US" sz="1050" dirty="0">
                <a:latin typeface="Courier New" panose="02070309020205020404" pitchFamily="49" charset="0"/>
                <a:cs typeface="Courier New" panose="02070309020205020404" pitchFamily="49" charset="0"/>
              </a:rPr>
              <a:t>            @color/</a:t>
            </a:r>
            <a:r>
              <a:rPr lang="en-US" sz="1050" dirty="0" err="1">
                <a:latin typeface="Courier New" panose="02070309020205020404" pitchFamily="49" charset="0"/>
                <a:cs typeface="Courier New" panose="02070309020205020404" pitchFamily="49" charset="0"/>
              </a:rPr>
              <a:t>opt_text_color</a:t>
            </a:r>
            <a:endParaRPr lang="en-US" sz="1050" dirty="0">
              <a:latin typeface="Courier New" panose="02070309020205020404" pitchFamily="49" charset="0"/>
              <a:cs typeface="Courier New" panose="02070309020205020404" pitchFamily="49" charset="0"/>
            </a:endParaRPr>
          </a:p>
          <a:p>
            <a:pPr marL="1600200" lvl="4" indent="0">
              <a:buNone/>
            </a:pPr>
            <a:r>
              <a:rPr lang="en-US" sz="1050" dirty="0">
                <a:latin typeface="Courier New" panose="02070309020205020404" pitchFamily="49" charset="0"/>
                <a:cs typeface="Courier New" panose="02070309020205020404" pitchFamily="49" charset="0"/>
              </a:rPr>
              <a:t>        &lt;/item&gt;</a:t>
            </a:r>
          </a:p>
          <a:p>
            <a:pPr marL="1600200" lvl="4" indent="0">
              <a:buNone/>
            </a:pPr>
            <a:r>
              <a:rPr lang="en-US" sz="1050" dirty="0">
                <a:latin typeface="Courier New" panose="02070309020205020404" pitchFamily="49" charset="0"/>
                <a:cs typeface="Courier New" panose="02070309020205020404" pitchFamily="49" charset="0"/>
              </a:rPr>
              <a:t>        &lt;item name="</a:t>
            </a:r>
            <a:r>
              <a:rPr lang="en-US" sz="1050" dirty="0" err="1">
                <a:latin typeface="Courier New" panose="02070309020205020404" pitchFamily="49" charset="0"/>
                <a:cs typeface="Courier New" panose="02070309020205020404" pitchFamily="49" charset="0"/>
              </a:rPr>
              <a:t>android:textSize</a:t>
            </a:r>
            <a:r>
              <a:rPr lang="en-US" sz="1050" dirty="0">
                <a:latin typeface="Courier New" panose="02070309020205020404" pitchFamily="49" charset="0"/>
                <a:cs typeface="Courier New" panose="02070309020205020404" pitchFamily="49" charset="0"/>
              </a:rPr>
              <a:t>"&gt;</a:t>
            </a:r>
          </a:p>
          <a:p>
            <a:pPr marL="1600200" lvl="4" indent="0">
              <a:buNone/>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dimen</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unimportant_text</a:t>
            </a:r>
            <a:endParaRPr lang="en-US" sz="1050" dirty="0">
              <a:latin typeface="Courier New" panose="02070309020205020404" pitchFamily="49" charset="0"/>
              <a:cs typeface="Courier New" panose="02070309020205020404" pitchFamily="49" charset="0"/>
            </a:endParaRPr>
          </a:p>
          <a:p>
            <a:pPr marL="1600200" lvl="4" indent="0">
              <a:buNone/>
            </a:pPr>
            <a:r>
              <a:rPr lang="en-US" sz="1050" dirty="0">
                <a:latin typeface="Courier New" panose="02070309020205020404" pitchFamily="49" charset="0"/>
                <a:cs typeface="Courier New" panose="02070309020205020404" pitchFamily="49" charset="0"/>
              </a:rPr>
              <a:t>        &lt;/item&gt;</a:t>
            </a:r>
          </a:p>
          <a:p>
            <a:pPr marL="1600200" lvl="4" indent="0">
              <a:buNone/>
            </a:pPr>
            <a:r>
              <a:rPr lang="en-US" sz="1050" dirty="0">
                <a:latin typeface="Courier New" panose="02070309020205020404" pitchFamily="49" charset="0"/>
                <a:cs typeface="Courier New" panose="02070309020205020404" pitchFamily="49" charset="0"/>
              </a:rPr>
              <a:t>        &lt;item name="</a:t>
            </a:r>
            <a:r>
              <a:rPr lang="en-US" sz="1050" dirty="0" err="1">
                <a:latin typeface="Courier New" panose="02070309020205020404" pitchFamily="49" charset="0"/>
                <a:cs typeface="Courier New" panose="02070309020205020404" pitchFamily="49" charset="0"/>
              </a:rPr>
              <a:t>android:textStyle</a:t>
            </a:r>
            <a:r>
              <a:rPr lang="en-US" sz="1050" dirty="0">
                <a:latin typeface="Courier New" panose="02070309020205020404" pitchFamily="49" charset="0"/>
                <a:cs typeface="Courier New" panose="02070309020205020404" pitchFamily="49" charset="0"/>
              </a:rPr>
              <a:t>"&gt;</a:t>
            </a:r>
          </a:p>
          <a:p>
            <a:pPr marL="1600200" lvl="4" indent="0">
              <a:buNone/>
            </a:pPr>
            <a:r>
              <a:rPr lang="en-US" sz="1050" dirty="0">
                <a:latin typeface="Courier New" panose="02070309020205020404" pitchFamily="49" charset="0"/>
                <a:cs typeface="Courier New" panose="02070309020205020404" pitchFamily="49" charset="0"/>
              </a:rPr>
              <a:t>            italic</a:t>
            </a:r>
          </a:p>
          <a:p>
            <a:pPr marL="1600200" lvl="4" indent="0">
              <a:buNone/>
            </a:pPr>
            <a:r>
              <a:rPr lang="en-US" sz="1050" dirty="0">
                <a:latin typeface="Courier New" panose="02070309020205020404" pitchFamily="49" charset="0"/>
                <a:cs typeface="Courier New" panose="02070309020205020404" pitchFamily="49" charset="0"/>
              </a:rPr>
              <a:t>        &lt;/item&gt;</a:t>
            </a:r>
          </a:p>
          <a:p>
            <a:pPr marL="1600200" lvl="4" indent="0">
              <a:buNone/>
            </a:pPr>
            <a:r>
              <a:rPr lang="en-US" sz="1050" dirty="0">
                <a:latin typeface="Courier New" panose="02070309020205020404" pitchFamily="49" charset="0"/>
                <a:cs typeface="Courier New" panose="02070309020205020404" pitchFamily="49" charset="0"/>
              </a:rPr>
              <a:t>    &lt;/style&gt;</a:t>
            </a:r>
          </a:p>
          <a:p>
            <a:pPr marL="1600200" lvl="4" indent="0">
              <a:buNone/>
            </a:pPr>
            <a:r>
              <a:rPr lang="en-US" sz="1050" dirty="0">
                <a:latin typeface="Courier New" panose="02070309020205020404" pitchFamily="49" charset="0"/>
                <a:cs typeface="Courier New" panose="02070309020205020404" pitchFamily="49" charset="0"/>
              </a:rPr>
              <a:t>&lt;/resources&gt;</a:t>
            </a:r>
          </a:p>
          <a:p>
            <a:pPr marL="2971800" lvl="7" indent="0">
              <a:buNone/>
            </a:pPr>
            <a:endParaRPr lang="en-US" sz="1450" dirty="0"/>
          </a:p>
        </p:txBody>
      </p:sp>
    </p:spTree>
    <p:extLst>
      <p:ext uri="{BB962C8B-B14F-4D97-AF65-F5344CB8AC3E}">
        <p14:creationId xmlns:p14="http://schemas.microsoft.com/office/powerpoint/2010/main" val="2737656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Leveraging Style Inheritance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r>
              <a:rPr lang="en-US" sz="1800" dirty="0">
                <a:latin typeface="Courier New" panose="02070309020205020404" pitchFamily="49" charset="0"/>
                <a:cs typeface="Courier New" panose="02070309020205020404" pitchFamily="49" charset="0"/>
              </a:rPr>
              <a:t>&lt;?xml version="1.0" encoding="utf-8"?&gt;</a:t>
            </a:r>
          </a:p>
          <a:p>
            <a:pPr marL="762000" lvl="2" indent="0">
              <a:buNone/>
            </a:pPr>
            <a:r>
              <a:rPr lang="en-US" sz="1800" dirty="0">
                <a:latin typeface="Courier New" panose="02070309020205020404" pitchFamily="49" charset="0"/>
                <a:cs typeface="Courier New" panose="02070309020205020404" pitchFamily="49" charset="0"/>
              </a:rPr>
              <a:t>&lt;resources&gt;</a:t>
            </a:r>
          </a:p>
          <a:p>
            <a:pPr marL="762000" lvl="2" indent="0">
              <a:buNone/>
            </a:pPr>
            <a:r>
              <a:rPr lang="en-US" sz="1800" dirty="0">
                <a:latin typeface="Courier New" panose="02070309020205020404" pitchFamily="49" charset="0"/>
                <a:cs typeface="Courier New" panose="02070309020205020404" pitchFamily="49" charset="0"/>
              </a:rPr>
              <a:t>    &lt;style name="</a:t>
            </a:r>
            <a:r>
              <a:rPr lang="en-US" sz="1800" dirty="0" err="1">
                <a:latin typeface="Courier New" panose="02070309020205020404" pitchFamily="49" charset="0"/>
                <a:cs typeface="Courier New" panose="02070309020205020404" pitchFamily="49" charset="0"/>
              </a:rPr>
              <a:t>padded_small</a:t>
            </a:r>
            <a:r>
              <a:rPr lang="en-US" sz="1800" dirty="0">
                <a:latin typeface="Courier New" panose="02070309020205020404" pitchFamily="49" charset="0"/>
                <a:cs typeface="Courier New" panose="02070309020205020404" pitchFamily="49" charset="0"/>
              </a:rPr>
              <a:t>"&gt;</a:t>
            </a:r>
          </a:p>
          <a:p>
            <a:pPr marL="762000" lvl="2" indent="0">
              <a:buNone/>
            </a:pPr>
            <a:r>
              <a:rPr lang="en-US" sz="1800" dirty="0">
                <a:latin typeface="Courier New" panose="02070309020205020404" pitchFamily="49" charset="0"/>
                <a:cs typeface="Courier New" panose="02070309020205020404" pitchFamily="49" charset="0"/>
              </a:rPr>
              <a:t>        &lt;item name="</a:t>
            </a:r>
            <a:r>
              <a:rPr lang="en-US" sz="1800" dirty="0" err="1">
                <a:latin typeface="Courier New" panose="02070309020205020404" pitchFamily="49" charset="0"/>
                <a:cs typeface="Courier New" panose="02070309020205020404" pitchFamily="49" charset="0"/>
              </a:rPr>
              <a:t>android:padding</a:t>
            </a:r>
            <a:r>
              <a:rPr lang="en-US" sz="1800" dirty="0">
                <a:latin typeface="Courier New" panose="02070309020205020404" pitchFamily="49" charset="0"/>
                <a:cs typeface="Courier New" panose="02070309020205020404" pitchFamily="49" charset="0"/>
              </a:rPr>
              <a:t>"&gt;2dp&lt;/item&gt;</a:t>
            </a:r>
          </a:p>
          <a:p>
            <a:pPr marL="762000" lvl="2" indent="0">
              <a:buNone/>
            </a:pPr>
            <a:r>
              <a:rPr lang="en-US" sz="1800" dirty="0">
                <a:latin typeface="Courier New" panose="02070309020205020404" pitchFamily="49" charset="0"/>
                <a:cs typeface="Courier New" panose="02070309020205020404" pitchFamily="49" charset="0"/>
              </a:rPr>
              <a:t>        &lt;item name="</a:t>
            </a:r>
            <a:r>
              <a:rPr lang="en-US" sz="1800" dirty="0" err="1">
                <a:latin typeface="Courier New" panose="02070309020205020404" pitchFamily="49" charset="0"/>
                <a:cs typeface="Courier New" panose="02070309020205020404" pitchFamily="49" charset="0"/>
              </a:rPr>
              <a:t>android:textSize</a:t>
            </a:r>
            <a:r>
              <a:rPr lang="en-US" sz="1800" dirty="0">
                <a:latin typeface="Courier New" panose="02070309020205020404" pitchFamily="49" charset="0"/>
                <a:cs typeface="Courier New" panose="02070309020205020404" pitchFamily="49" charset="0"/>
              </a:rPr>
              <a:t>"&gt;8sp&lt;/item&gt;</a:t>
            </a:r>
          </a:p>
          <a:p>
            <a:pPr marL="762000" lvl="2" indent="0">
              <a:buNone/>
            </a:pPr>
            <a:r>
              <a:rPr lang="en-US" sz="1800" dirty="0">
                <a:latin typeface="Courier New" panose="02070309020205020404" pitchFamily="49" charset="0"/>
                <a:cs typeface="Courier New" panose="02070309020205020404" pitchFamily="49" charset="0"/>
              </a:rPr>
              <a:t>    &lt;/style&gt;</a:t>
            </a:r>
          </a:p>
          <a:p>
            <a:pPr marL="762000" lvl="2" indent="0">
              <a:buNone/>
            </a:pPr>
            <a:r>
              <a:rPr lang="en-US" sz="1800" dirty="0">
                <a:latin typeface="Courier New" panose="02070309020205020404" pitchFamily="49" charset="0"/>
                <a:cs typeface="Courier New" panose="02070309020205020404" pitchFamily="49" charset="0"/>
              </a:rPr>
              <a:t>    &lt;style name="</a:t>
            </a:r>
            <a:r>
              <a:rPr lang="en-US" sz="1800" dirty="0" err="1">
                <a:latin typeface="Courier New" panose="02070309020205020404" pitchFamily="49" charset="0"/>
                <a:cs typeface="Courier New" panose="02070309020205020404" pitchFamily="49" charset="0"/>
              </a:rPr>
              <a:t>padded_large</a:t>
            </a:r>
            <a:r>
              <a:rPr lang="en-US" sz="1800" dirty="0">
                <a:latin typeface="Courier New" panose="02070309020205020404" pitchFamily="49" charset="0"/>
                <a:cs typeface="Courier New" panose="02070309020205020404" pitchFamily="49" charset="0"/>
              </a:rPr>
              <a:t>"&gt;</a:t>
            </a:r>
          </a:p>
          <a:p>
            <a:pPr marL="762000" lvl="2" indent="0">
              <a:buNone/>
            </a:pPr>
            <a:r>
              <a:rPr lang="en-US" sz="1800" dirty="0">
                <a:latin typeface="Courier New" panose="02070309020205020404" pitchFamily="49" charset="0"/>
                <a:cs typeface="Courier New" panose="02070309020205020404" pitchFamily="49" charset="0"/>
              </a:rPr>
              <a:t>        &lt;item name="</a:t>
            </a:r>
            <a:r>
              <a:rPr lang="en-US" sz="1800" dirty="0" err="1">
                <a:latin typeface="Courier New" panose="02070309020205020404" pitchFamily="49" charset="0"/>
                <a:cs typeface="Courier New" panose="02070309020205020404" pitchFamily="49" charset="0"/>
              </a:rPr>
              <a:t>android:padding</a:t>
            </a:r>
            <a:r>
              <a:rPr lang="en-US" sz="1800" dirty="0">
                <a:latin typeface="Courier New" panose="02070309020205020404" pitchFamily="49" charset="0"/>
                <a:cs typeface="Courier New" panose="02070309020205020404" pitchFamily="49" charset="0"/>
              </a:rPr>
              <a:t>"&gt;4dp&lt;/item&gt;</a:t>
            </a:r>
          </a:p>
          <a:p>
            <a:pPr marL="762000" lvl="2" indent="0">
              <a:buNone/>
            </a:pPr>
            <a:r>
              <a:rPr lang="en-US" sz="1800" dirty="0">
                <a:latin typeface="Courier New" panose="02070309020205020404" pitchFamily="49" charset="0"/>
                <a:cs typeface="Courier New" panose="02070309020205020404" pitchFamily="49" charset="0"/>
              </a:rPr>
              <a:t>        &lt;item name="</a:t>
            </a:r>
            <a:r>
              <a:rPr lang="en-US" sz="1800" dirty="0" err="1">
                <a:latin typeface="Courier New" panose="02070309020205020404" pitchFamily="49" charset="0"/>
                <a:cs typeface="Courier New" panose="02070309020205020404" pitchFamily="49" charset="0"/>
              </a:rPr>
              <a:t>android:textSize</a:t>
            </a:r>
            <a:r>
              <a:rPr lang="en-US" sz="1800" dirty="0">
                <a:latin typeface="Courier New" panose="02070309020205020404" pitchFamily="49" charset="0"/>
                <a:cs typeface="Courier New" panose="02070309020205020404" pitchFamily="49" charset="0"/>
              </a:rPr>
              <a:t>"&gt;16sp&lt;/item&gt;</a:t>
            </a:r>
          </a:p>
          <a:p>
            <a:pPr marL="762000" lvl="2" indent="0">
              <a:buNone/>
            </a:pPr>
            <a:r>
              <a:rPr lang="en-US" sz="1800" dirty="0">
                <a:latin typeface="Courier New" panose="02070309020205020404" pitchFamily="49" charset="0"/>
                <a:cs typeface="Courier New" panose="02070309020205020404" pitchFamily="49" charset="0"/>
              </a:rPr>
              <a:t>    &lt;/style&gt;</a:t>
            </a:r>
          </a:p>
          <a:p>
            <a:pPr marL="762000" lvl="2" indent="0">
              <a:buNone/>
            </a:pPr>
            <a:r>
              <a:rPr lang="en-US" sz="1800" dirty="0">
                <a:latin typeface="Courier New" panose="02070309020205020404" pitchFamily="49" charset="0"/>
                <a:cs typeface="Courier New" panose="02070309020205020404" pitchFamily="49" charset="0"/>
              </a:rPr>
              <a:t>&lt;/resources&gt;</a:t>
            </a:r>
          </a:p>
          <a:p>
            <a:pPr marL="762000" lvl="2" indent="0">
              <a:buNone/>
            </a:pP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72613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Leveraging Style Inheritance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828800" lvl="4" indent="0">
              <a:buNone/>
            </a:pPr>
            <a:endParaRPr lang="en-US" sz="2000" dirty="0" smtClean="0"/>
          </a:p>
          <a:p>
            <a:pPr marL="1828800" lvl="4" indent="0">
              <a:buNone/>
            </a:pPr>
            <a:endParaRPr lang="en-US" sz="2000" dirty="0"/>
          </a:p>
          <a:p>
            <a:pPr marL="1828800" lvl="4" indent="0">
              <a:buNone/>
            </a:pPr>
            <a:endParaRPr lang="en-US" sz="2000" dirty="0" smtClean="0"/>
          </a:p>
          <a:p>
            <a:pPr marL="1828800" lvl="4" indent="0">
              <a:buNone/>
            </a:pPr>
            <a:endParaRPr lang="en-US" sz="2000" dirty="0"/>
          </a:p>
          <a:p>
            <a:pPr marL="990600" lvl="2" indent="0">
              <a:buNone/>
            </a:pPr>
            <a:r>
              <a:rPr lang="en-US" sz="2000" dirty="0" smtClean="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TextView</a:t>
            </a:r>
            <a:endParaRPr lang="en-US" sz="2000" dirty="0">
              <a:latin typeface="Courier New" panose="02070309020205020404" pitchFamily="49" charset="0"/>
              <a:cs typeface="Courier New" panose="02070309020205020404" pitchFamily="49" charset="0"/>
            </a:endParaRPr>
          </a:p>
          <a:p>
            <a:pPr marL="990600" lvl="2" indent="0">
              <a:buNone/>
            </a:pPr>
            <a:r>
              <a:rPr lang="en-US" sz="2000" dirty="0">
                <a:latin typeface="Courier New" panose="02070309020205020404" pitchFamily="49" charset="0"/>
                <a:cs typeface="Courier New" panose="02070309020205020404" pitchFamily="49" charset="0"/>
              </a:rPr>
              <a:t>    style="@style/</a:t>
            </a:r>
            <a:r>
              <a:rPr lang="en-US" sz="2000" dirty="0" err="1">
                <a:latin typeface="Courier New" panose="02070309020205020404" pitchFamily="49" charset="0"/>
                <a:cs typeface="Courier New" panose="02070309020205020404" pitchFamily="49" charset="0"/>
              </a:rPr>
              <a:t>padded_small</a:t>
            </a:r>
            <a:r>
              <a:rPr lang="en-US" sz="2000" dirty="0">
                <a:latin typeface="Courier New" panose="02070309020205020404" pitchFamily="49" charset="0"/>
                <a:cs typeface="Courier New" panose="02070309020205020404" pitchFamily="49" charset="0"/>
              </a:rPr>
              <a:t>"</a:t>
            </a:r>
          </a:p>
          <a:p>
            <a:pPr marL="990600" lvl="2"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android:layout_width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match_parent</a:t>
            </a:r>
            <a:r>
              <a:rPr lang="en-US" sz="2000" dirty="0">
                <a:latin typeface="Courier New" panose="02070309020205020404" pitchFamily="49" charset="0"/>
                <a:cs typeface="Courier New" panose="02070309020205020404" pitchFamily="49" charset="0"/>
              </a:rPr>
              <a:t>"</a:t>
            </a:r>
          </a:p>
          <a:p>
            <a:pPr marL="990600" lvl="2"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android:layout_height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wrap_content</a:t>
            </a:r>
            <a:r>
              <a:rPr lang="en-US" sz="2000" dirty="0">
                <a:latin typeface="Courier New" panose="02070309020205020404" pitchFamily="49" charset="0"/>
                <a:cs typeface="Courier New" panose="02070309020205020404" pitchFamily="49" charset="0"/>
              </a:rPr>
              <a:t>"</a:t>
            </a:r>
          </a:p>
          <a:p>
            <a:pPr marL="990600" lvl="2"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android:text</a:t>
            </a:r>
            <a:r>
              <a:rPr lang="en-US" sz="2000" dirty="0">
                <a:latin typeface="Courier New" panose="02070309020205020404" pitchFamily="49" charset="0"/>
                <a:cs typeface="Courier New" panose="02070309020205020404" pitchFamily="49" charset="0"/>
              </a:rPr>
              <a:t>="Small Padded" /&gt;</a:t>
            </a:r>
          </a:p>
        </p:txBody>
      </p:sp>
    </p:spTree>
    <p:extLst>
      <p:ext uri="{BB962C8B-B14F-4D97-AF65-F5344CB8AC3E}">
        <p14:creationId xmlns:p14="http://schemas.microsoft.com/office/powerpoint/2010/main" val="38797918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Leveraging Style Inheritance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600200" lvl="4" indent="0">
              <a:buNone/>
            </a:pPr>
            <a:endParaRPr lang="en-US" dirty="0" smtClean="0"/>
          </a:p>
          <a:p>
            <a:pPr marL="1143000" lvl="3" indent="0">
              <a:buNone/>
            </a:pPr>
            <a:r>
              <a:rPr lang="en-US" dirty="0" smtClean="0">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style name="</a:t>
            </a:r>
            <a:r>
              <a:rPr lang="en-US" dirty="0" err="1">
                <a:latin typeface="Courier New" panose="02070309020205020404" pitchFamily="49" charset="0"/>
                <a:cs typeface="Courier New" panose="02070309020205020404" pitchFamily="49" charset="0"/>
              </a:rPr>
              <a:t>red_padded</a:t>
            </a:r>
            <a:r>
              <a:rPr lang="en-US" dirty="0">
                <a:latin typeface="Courier New" panose="02070309020205020404" pitchFamily="49" charset="0"/>
                <a:cs typeface="Courier New" panose="02070309020205020404" pitchFamily="49" charset="0"/>
              </a:rPr>
              <a:t>"&gt;</a:t>
            </a:r>
          </a:p>
          <a:p>
            <a:pPr marL="1143000" lvl="3" indent="0">
              <a:buNone/>
            </a:pPr>
            <a:r>
              <a:rPr lang="en-US" dirty="0">
                <a:latin typeface="Courier New" panose="02070309020205020404" pitchFamily="49" charset="0"/>
                <a:cs typeface="Courier New" panose="02070309020205020404" pitchFamily="49" charset="0"/>
              </a:rPr>
              <a:t>    &lt;item name="</a:t>
            </a:r>
            <a:r>
              <a:rPr lang="en-US" dirty="0" err="1">
                <a:latin typeface="Courier New" panose="02070309020205020404" pitchFamily="49" charset="0"/>
                <a:cs typeface="Courier New" panose="02070309020205020404" pitchFamily="49" charset="0"/>
              </a:rPr>
              <a:t>android:textColor</a:t>
            </a:r>
            <a:r>
              <a:rPr lang="en-US" dirty="0">
                <a:latin typeface="Courier New" panose="02070309020205020404" pitchFamily="49" charset="0"/>
                <a:cs typeface="Courier New" panose="02070309020205020404" pitchFamily="49" charset="0"/>
              </a:rPr>
              <a:t>"&gt;#F00&lt;/item&gt;</a:t>
            </a:r>
          </a:p>
          <a:p>
            <a:pPr marL="1143000" lvl="3" indent="0">
              <a:buNone/>
            </a:pPr>
            <a:r>
              <a:rPr lang="en-US" dirty="0">
                <a:latin typeface="Courier New" panose="02070309020205020404" pitchFamily="49" charset="0"/>
                <a:cs typeface="Courier New" panose="02070309020205020404" pitchFamily="49" charset="0"/>
              </a:rPr>
              <a:t>    &lt;item name="</a:t>
            </a:r>
            <a:r>
              <a:rPr lang="en-US" dirty="0" err="1">
                <a:latin typeface="Courier New" panose="02070309020205020404" pitchFamily="49" charset="0"/>
                <a:cs typeface="Courier New" panose="02070309020205020404" pitchFamily="49" charset="0"/>
              </a:rPr>
              <a:t>android:padding</a:t>
            </a:r>
            <a:r>
              <a:rPr lang="en-US" dirty="0">
                <a:latin typeface="Courier New" panose="02070309020205020404" pitchFamily="49" charset="0"/>
                <a:cs typeface="Courier New" panose="02070309020205020404" pitchFamily="49" charset="0"/>
              </a:rPr>
              <a:t>"&gt;3dp&lt;/item&gt;</a:t>
            </a:r>
          </a:p>
          <a:p>
            <a:pPr marL="1143000" lvl="3" indent="0">
              <a:buNone/>
            </a:pPr>
            <a:r>
              <a:rPr lang="en-US" dirty="0">
                <a:latin typeface="Courier New" panose="02070309020205020404" pitchFamily="49" charset="0"/>
                <a:cs typeface="Courier New" panose="02070309020205020404" pitchFamily="49" charset="0"/>
              </a:rPr>
              <a:t>&lt;/style&gt;</a:t>
            </a:r>
          </a:p>
          <a:p>
            <a:pPr marL="1143000" lvl="3" indent="0">
              <a:buNone/>
            </a:pPr>
            <a:r>
              <a:rPr lang="en-US" dirty="0">
                <a:latin typeface="Courier New" panose="02070309020205020404" pitchFamily="49" charset="0"/>
                <a:cs typeface="Courier New" panose="02070309020205020404" pitchFamily="49" charset="0"/>
              </a:rPr>
              <a:t> </a:t>
            </a:r>
          </a:p>
          <a:p>
            <a:pPr marL="1143000" lvl="3" indent="0">
              <a:buNone/>
            </a:pPr>
            <a:r>
              <a:rPr lang="en-US" dirty="0">
                <a:latin typeface="Courier New" panose="02070309020205020404" pitchFamily="49" charset="0"/>
                <a:cs typeface="Courier New" panose="02070309020205020404" pitchFamily="49" charset="0"/>
              </a:rPr>
              <a:t>&lt;style name="</a:t>
            </a:r>
            <a:r>
              <a:rPr lang="en-US" dirty="0" err="1">
                <a:latin typeface="Courier New" panose="02070309020205020404" pitchFamily="49" charset="0"/>
                <a:cs typeface="Courier New" panose="02070309020205020404" pitchFamily="49" charset="0"/>
              </a:rPr>
              <a:t>padded_normal</a:t>
            </a:r>
            <a:r>
              <a:rPr lang="en-US" dirty="0">
                <a:latin typeface="Courier New" panose="02070309020205020404" pitchFamily="49" charset="0"/>
                <a:cs typeface="Courier New" panose="02070309020205020404" pitchFamily="49" charset="0"/>
              </a:rPr>
              <a:t>" parent="</a:t>
            </a:r>
            <a:r>
              <a:rPr lang="en-US" dirty="0" err="1">
                <a:latin typeface="Courier New" panose="02070309020205020404" pitchFamily="49" charset="0"/>
                <a:cs typeface="Courier New" panose="02070309020205020404" pitchFamily="49" charset="0"/>
              </a:rPr>
              <a:t>red_padded</a:t>
            </a:r>
            <a:r>
              <a:rPr lang="en-US" dirty="0">
                <a:latin typeface="Courier New" panose="02070309020205020404" pitchFamily="49" charset="0"/>
                <a:cs typeface="Courier New" panose="02070309020205020404" pitchFamily="49" charset="0"/>
              </a:rPr>
              <a:t>"&gt;</a:t>
            </a:r>
          </a:p>
          <a:p>
            <a:pPr marL="1143000" lvl="3" indent="0">
              <a:buNone/>
            </a:pPr>
            <a:r>
              <a:rPr lang="en-US" dirty="0">
                <a:latin typeface="Courier New" panose="02070309020205020404" pitchFamily="49" charset="0"/>
                <a:cs typeface="Courier New" panose="02070309020205020404" pitchFamily="49" charset="0"/>
              </a:rPr>
              <a:t>    &lt;item name="</a:t>
            </a:r>
            <a:r>
              <a:rPr lang="en-US" dirty="0" err="1">
                <a:latin typeface="Courier New" panose="02070309020205020404" pitchFamily="49" charset="0"/>
                <a:cs typeface="Courier New" panose="02070309020205020404" pitchFamily="49" charset="0"/>
              </a:rPr>
              <a:t>android:textSize</a:t>
            </a:r>
            <a:r>
              <a:rPr lang="en-US" dirty="0">
                <a:latin typeface="Courier New" panose="02070309020205020404" pitchFamily="49" charset="0"/>
                <a:cs typeface="Courier New" panose="02070309020205020404" pitchFamily="49" charset="0"/>
              </a:rPr>
              <a:t>"&gt;12sp&lt;/item&gt;</a:t>
            </a:r>
          </a:p>
          <a:p>
            <a:pPr marL="1143000" lvl="3" indent="0">
              <a:buNone/>
            </a:pPr>
            <a:r>
              <a:rPr lang="en-US" dirty="0">
                <a:latin typeface="Courier New" panose="02070309020205020404" pitchFamily="49" charset="0"/>
                <a:cs typeface="Courier New" panose="02070309020205020404" pitchFamily="49" charset="0"/>
              </a:rPr>
              <a:t>&lt;/style&gt;</a:t>
            </a:r>
          </a:p>
          <a:p>
            <a:pPr marL="1143000" lvl="3" indent="0">
              <a:buNone/>
            </a:pPr>
            <a:r>
              <a:rPr lang="en-US" dirty="0">
                <a:latin typeface="Courier New" panose="02070309020205020404" pitchFamily="49" charset="0"/>
                <a:cs typeface="Courier New" panose="02070309020205020404" pitchFamily="49" charset="0"/>
              </a:rPr>
              <a:t> </a:t>
            </a:r>
          </a:p>
          <a:p>
            <a:pPr marL="1143000" lvl="3" indent="0">
              <a:buNone/>
            </a:pPr>
            <a:r>
              <a:rPr lang="en-US" dirty="0">
                <a:latin typeface="Courier New" panose="02070309020205020404" pitchFamily="49" charset="0"/>
                <a:cs typeface="Courier New" panose="02070309020205020404" pitchFamily="49" charset="0"/>
              </a:rPr>
              <a:t>&lt;style name="</a:t>
            </a:r>
            <a:r>
              <a:rPr lang="en-US" dirty="0" err="1">
                <a:latin typeface="Courier New" panose="02070309020205020404" pitchFamily="49" charset="0"/>
                <a:cs typeface="Courier New" panose="02070309020205020404" pitchFamily="49" charset="0"/>
              </a:rPr>
              <a:t>padded_italics</a:t>
            </a:r>
            <a:r>
              <a:rPr lang="en-US" dirty="0">
                <a:latin typeface="Courier New" panose="02070309020205020404" pitchFamily="49" charset="0"/>
                <a:cs typeface="Courier New" panose="02070309020205020404" pitchFamily="49" charset="0"/>
              </a:rPr>
              <a:t>" parent="</a:t>
            </a:r>
            <a:r>
              <a:rPr lang="en-US" dirty="0" err="1">
                <a:latin typeface="Courier New" panose="02070309020205020404" pitchFamily="49" charset="0"/>
                <a:cs typeface="Courier New" panose="02070309020205020404" pitchFamily="49" charset="0"/>
              </a:rPr>
              <a:t>red_padded</a:t>
            </a:r>
            <a:r>
              <a:rPr lang="en-US" dirty="0">
                <a:latin typeface="Courier New" panose="02070309020205020404" pitchFamily="49" charset="0"/>
                <a:cs typeface="Courier New" panose="02070309020205020404" pitchFamily="49" charset="0"/>
              </a:rPr>
              <a:t>"&gt;</a:t>
            </a:r>
          </a:p>
          <a:p>
            <a:pPr marL="1143000" lvl="3" indent="0">
              <a:buNone/>
            </a:pPr>
            <a:r>
              <a:rPr lang="en-US" dirty="0">
                <a:latin typeface="Courier New" panose="02070309020205020404" pitchFamily="49" charset="0"/>
                <a:cs typeface="Courier New" panose="02070309020205020404" pitchFamily="49" charset="0"/>
              </a:rPr>
              <a:t>    &lt;item name="</a:t>
            </a:r>
            <a:r>
              <a:rPr lang="en-US" dirty="0" err="1">
                <a:latin typeface="Courier New" panose="02070309020205020404" pitchFamily="49" charset="0"/>
                <a:cs typeface="Courier New" panose="02070309020205020404" pitchFamily="49" charset="0"/>
              </a:rPr>
              <a:t>android:textSize</a:t>
            </a:r>
            <a:r>
              <a:rPr lang="en-US" dirty="0">
                <a:latin typeface="Courier New" panose="02070309020205020404" pitchFamily="49" charset="0"/>
                <a:cs typeface="Courier New" panose="02070309020205020404" pitchFamily="49" charset="0"/>
              </a:rPr>
              <a:t>"&gt;14sp&lt;/item&gt;</a:t>
            </a:r>
          </a:p>
          <a:p>
            <a:pPr marL="1143000" lvl="3" indent="0">
              <a:buNone/>
            </a:pPr>
            <a:r>
              <a:rPr lang="en-US" dirty="0">
                <a:latin typeface="Courier New" panose="02070309020205020404" pitchFamily="49" charset="0"/>
                <a:cs typeface="Courier New" panose="02070309020205020404" pitchFamily="49" charset="0"/>
              </a:rPr>
              <a:t>    &lt;item name="</a:t>
            </a:r>
            <a:r>
              <a:rPr lang="en-US" dirty="0" err="1">
                <a:latin typeface="Courier New" panose="02070309020205020404" pitchFamily="49" charset="0"/>
                <a:cs typeface="Courier New" panose="02070309020205020404" pitchFamily="49" charset="0"/>
              </a:rPr>
              <a:t>android:textStyle</a:t>
            </a:r>
            <a:r>
              <a:rPr lang="en-US" dirty="0">
                <a:latin typeface="Courier New" panose="02070309020205020404" pitchFamily="49" charset="0"/>
                <a:cs typeface="Courier New" panose="02070309020205020404" pitchFamily="49" charset="0"/>
              </a:rPr>
              <a:t>"&gt;italic&lt;/item&gt;</a:t>
            </a:r>
          </a:p>
          <a:p>
            <a:pPr marL="1143000" lvl="3" indent="0">
              <a:buNone/>
            </a:pPr>
            <a:r>
              <a:rPr lang="en-US" dirty="0">
                <a:latin typeface="Courier New" panose="02070309020205020404" pitchFamily="49" charset="0"/>
                <a:cs typeface="Courier New" panose="02070309020205020404" pitchFamily="49" charset="0"/>
              </a:rPr>
              <a:t>&lt;/style&gt;</a:t>
            </a:r>
          </a:p>
          <a:p>
            <a:pPr marL="3200400" lvl="7" inden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533107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Leveraging Style Inheritance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828800" lvl="4" indent="0">
              <a:buNone/>
            </a:pPr>
            <a:endParaRPr lang="en-US" sz="2000" dirty="0" smtClean="0"/>
          </a:p>
          <a:p>
            <a:pPr marL="1828800" lvl="4" indent="0">
              <a:buNone/>
            </a:pPr>
            <a:endParaRPr lang="en-US" sz="2000" dirty="0"/>
          </a:p>
          <a:p>
            <a:pPr marL="1828800" lvl="4" indent="0">
              <a:buNone/>
            </a:pPr>
            <a:endParaRPr lang="en-US" sz="2000" dirty="0" smtClean="0"/>
          </a:p>
          <a:p>
            <a:pPr marL="990600" lvl="2" indent="0">
              <a:buNone/>
            </a:pPr>
            <a:r>
              <a:rPr lang="en-US" sz="2000" dirty="0" smtClean="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TextView</a:t>
            </a:r>
            <a:endParaRPr lang="en-US" sz="2000" dirty="0">
              <a:latin typeface="Courier New" panose="02070309020205020404" pitchFamily="49" charset="0"/>
              <a:cs typeface="Courier New" panose="02070309020205020404" pitchFamily="49" charset="0"/>
            </a:endParaRPr>
          </a:p>
          <a:p>
            <a:pPr marL="990600" lvl="2" indent="0">
              <a:buNone/>
            </a:pPr>
            <a:r>
              <a:rPr lang="en-US" sz="2000" dirty="0">
                <a:latin typeface="Courier New" panose="02070309020205020404" pitchFamily="49" charset="0"/>
                <a:cs typeface="Courier New" panose="02070309020205020404" pitchFamily="49" charset="0"/>
              </a:rPr>
              <a:t>    style="@style/</a:t>
            </a:r>
            <a:r>
              <a:rPr lang="en-US" sz="2000" dirty="0" err="1">
                <a:latin typeface="Courier New" panose="02070309020205020404" pitchFamily="49" charset="0"/>
                <a:cs typeface="Courier New" panose="02070309020205020404" pitchFamily="49" charset="0"/>
              </a:rPr>
              <a:t>padded_italics</a:t>
            </a:r>
            <a:r>
              <a:rPr lang="en-US" sz="2000" dirty="0">
                <a:latin typeface="Courier New" panose="02070309020205020404" pitchFamily="49" charset="0"/>
                <a:cs typeface="Courier New" panose="02070309020205020404" pitchFamily="49" charset="0"/>
              </a:rPr>
              <a:t>"</a:t>
            </a:r>
          </a:p>
          <a:p>
            <a:pPr marL="990600" lvl="2"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android:layout_width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match_parent</a:t>
            </a:r>
            <a:r>
              <a:rPr lang="en-US" sz="2000" dirty="0">
                <a:latin typeface="Courier New" panose="02070309020205020404" pitchFamily="49" charset="0"/>
                <a:cs typeface="Courier New" panose="02070309020205020404" pitchFamily="49" charset="0"/>
              </a:rPr>
              <a:t>"</a:t>
            </a:r>
          </a:p>
          <a:p>
            <a:pPr marL="990600" lvl="2"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android:layout_height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wrap_content</a:t>
            </a:r>
            <a:r>
              <a:rPr lang="en-US" sz="2000" dirty="0">
                <a:latin typeface="Courier New" panose="02070309020205020404" pitchFamily="49" charset="0"/>
                <a:cs typeface="Courier New" panose="02070309020205020404" pitchFamily="49" charset="0"/>
              </a:rPr>
              <a:t>"</a:t>
            </a:r>
          </a:p>
          <a:p>
            <a:pPr marL="990600" lvl="2"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android:text</a:t>
            </a:r>
            <a:r>
              <a:rPr lang="en-US" sz="2000" dirty="0">
                <a:latin typeface="Courier New" panose="02070309020205020404" pitchFamily="49" charset="0"/>
                <a:cs typeface="Courier New" panose="02070309020205020404" pitchFamily="49" charset="0"/>
              </a:rPr>
              <a:t>="Italic w/parent color" /&gt;</a:t>
            </a:r>
          </a:p>
        </p:txBody>
      </p:sp>
    </p:spTree>
    <p:extLst>
      <p:ext uri="{BB962C8B-B14F-4D97-AF65-F5344CB8AC3E}">
        <p14:creationId xmlns:p14="http://schemas.microsoft.com/office/powerpoint/2010/main" val="1066417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a:xfrm>
            <a:off x="457200" y="304800"/>
            <a:ext cx="5105400" cy="1600200"/>
          </a:xfrm>
        </p:spPr>
        <p:txBody>
          <a:bodyPr/>
          <a:lstStyle/>
          <a:p>
            <a:pPr algn="l" eaLnBrk="1" hangingPunct="1"/>
            <a:r>
              <a:rPr lang="en-US" dirty="0" smtClean="0">
                <a:latin typeface="Arial" charset="0"/>
              </a:rPr>
              <a:t>Chapter 7</a:t>
            </a:r>
            <a:br>
              <a:rPr lang="en-US" dirty="0" smtClean="0">
                <a:latin typeface="Arial" charset="0"/>
              </a:rPr>
            </a:br>
            <a:r>
              <a:rPr lang="en-US" dirty="0" smtClean="0"/>
              <a:t>Overview</a:t>
            </a:r>
          </a:p>
        </p:txBody>
      </p:sp>
      <p:sp>
        <p:nvSpPr>
          <p:cNvPr id="5" name="Content Placeholder 4"/>
          <p:cNvSpPr>
            <a:spLocks noGrp="1"/>
          </p:cNvSpPr>
          <p:nvPr>
            <p:ph idx="1"/>
          </p:nvPr>
        </p:nvSpPr>
        <p:spPr>
          <a:xfrm>
            <a:off x="685800" y="1676400"/>
            <a:ext cx="8077200" cy="4495800"/>
          </a:xfrm>
        </p:spPr>
        <p:txBody>
          <a:bodyPr/>
          <a:lstStyle/>
          <a:p>
            <a:pPr eaLnBrk="1" hangingPunct="1"/>
            <a:r>
              <a:rPr lang="en-US" sz="2400" dirty="0"/>
              <a:t>Following Android User Interface Guidelines</a:t>
            </a:r>
          </a:p>
          <a:p>
            <a:pPr eaLnBrk="1" hangingPunct="1"/>
            <a:r>
              <a:rPr lang="en-US" sz="2400" dirty="0"/>
              <a:t>Enabling Action Bars</a:t>
            </a:r>
          </a:p>
          <a:p>
            <a:pPr eaLnBrk="1" hangingPunct="1"/>
            <a:r>
              <a:rPr lang="en-US" sz="2400" dirty="0"/>
              <a:t>Working with Styles</a:t>
            </a:r>
          </a:p>
          <a:p>
            <a:pPr eaLnBrk="1" hangingPunct="1"/>
            <a:r>
              <a:rPr lang="en-US" sz="2400" dirty="0"/>
              <a:t>Working with </a:t>
            </a:r>
            <a:r>
              <a:rPr lang="en-US" sz="2400" dirty="0" smtClean="0"/>
              <a:t>Themes</a:t>
            </a:r>
            <a:endParaRPr lang="en-US" sz="2400" dirty="0"/>
          </a:p>
        </p:txBody>
      </p:sp>
      <p:sp>
        <p:nvSpPr>
          <p:cNvPr id="6" name="Footer Placeholder 5"/>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Leveraging Style Inheritance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143000" lvl="3" indent="0">
              <a:buNone/>
            </a:pPr>
            <a:endParaRPr lang="en-US" sz="2000" dirty="0" smtClean="0"/>
          </a:p>
          <a:p>
            <a:pPr marL="381000" lvl="1" indent="0">
              <a:buNone/>
            </a:pPr>
            <a:r>
              <a:rPr lang="en-US" sz="2000" dirty="0" smtClean="0">
                <a:latin typeface="Courier New" panose="02070309020205020404" pitchFamily="49" charset="0"/>
                <a:cs typeface="Courier New" panose="02070309020205020404" pitchFamily="49" charset="0"/>
              </a:rPr>
              <a:t>&lt;</a:t>
            </a:r>
            <a:r>
              <a:rPr lang="en-US" sz="2000" dirty="0">
                <a:latin typeface="Courier New" panose="02070309020205020404" pitchFamily="49" charset="0"/>
                <a:cs typeface="Courier New" panose="02070309020205020404" pitchFamily="49" charset="0"/>
              </a:rPr>
              <a:t>style name="</a:t>
            </a:r>
            <a:r>
              <a:rPr lang="en-US" sz="2000" dirty="0" err="1">
                <a:latin typeface="Courier New" panose="02070309020205020404" pitchFamily="49" charset="0"/>
                <a:cs typeface="Courier New" panose="02070309020205020404" pitchFamily="49" charset="0"/>
              </a:rPr>
              <a:t>padded_xlarge</a:t>
            </a:r>
            <a:r>
              <a:rPr lang="en-US" sz="2000" dirty="0">
                <a:latin typeface="Courier New" panose="02070309020205020404" pitchFamily="49" charset="0"/>
                <a:cs typeface="Courier New" panose="02070309020205020404" pitchFamily="49" charset="0"/>
              </a:rPr>
              <a:t>"&gt;</a:t>
            </a:r>
          </a:p>
          <a:p>
            <a:pPr marL="381000" lvl="1" indent="0">
              <a:buNone/>
            </a:pPr>
            <a:r>
              <a:rPr lang="en-US" sz="2000" dirty="0">
                <a:latin typeface="Courier New" panose="02070309020205020404" pitchFamily="49" charset="0"/>
                <a:cs typeface="Courier New" panose="02070309020205020404" pitchFamily="49" charset="0"/>
              </a:rPr>
              <a:t>    &lt;item name="</a:t>
            </a:r>
            <a:r>
              <a:rPr lang="en-US" sz="2000" dirty="0" err="1">
                <a:latin typeface="Courier New" panose="02070309020205020404" pitchFamily="49" charset="0"/>
                <a:cs typeface="Courier New" panose="02070309020205020404" pitchFamily="49" charset="0"/>
              </a:rPr>
              <a:t>android:padding</a:t>
            </a:r>
            <a:r>
              <a:rPr lang="en-US" sz="2000" dirty="0">
                <a:latin typeface="Courier New" panose="02070309020205020404" pitchFamily="49" charset="0"/>
                <a:cs typeface="Courier New" panose="02070309020205020404" pitchFamily="49" charset="0"/>
              </a:rPr>
              <a:t>"&gt;10dp&lt;/item&gt;</a:t>
            </a:r>
          </a:p>
          <a:p>
            <a:pPr marL="381000" lvl="1" indent="0">
              <a:buNone/>
            </a:pPr>
            <a:r>
              <a:rPr lang="en-US" sz="2000" dirty="0">
                <a:latin typeface="Courier New" panose="02070309020205020404" pitchFamily="49" charset="0"/>
                <a:cs typeface="Courier New" panose="02070309020205020404" pitchFamily="49" charset="0"/>
              </a:rPr>
              <a:t>    &lt;item name="</a:t>
            </a:r>
            <a:r>
              <a:rPr lang="en-US" sz="2000" dirty="0" err="1">
                <a:latin typeface="Courier New" panose="02070309020205020404" pitchFamily="49" charset="0"/>
                <a:cs typeface="Courier New" panose="02070309020205020404" pitchFamily="49" charset="0"/>
              </a:rPr>
              <a:t>android:textSize</a:t>
            </a:r>
            <a:r>
              <a:rPr lang="en-US" sz="2000" dirty="0">
                <a:latin typeface="Courier New" panose="02070309020205020404" pitchFamily="49" charset="0"/>
                <a:cs typeface="Courier New" panose="02070309020205020404" pitchFamily="49" charset="0"/>
              </a:rPr>
              <a:t>"&gt;100sp&lt;/item&gt;</a:t>
            </a:r>
          </a:p>
          <a:p>
            <a:pPr marL="381000" lvl="1" indent="0">
              <a:buNone/>
            </a:pPr>
            <a:r>
              <a:rPr lang="en-US" sz="2000" dirty="0">
                <a:latin typeface="Courier New" panose="02070309020205020404" pitchFamily="49" charset="0"/>
                <a:cs typeface="Courier New" panose="02070309020205020404" pitchFamily="49" charset="0"/>
              </a:rPr>
              <a:t>&lt;/style&gt;</a:t>
            </a:r>
          </a:p>
          <a:p>
            <a:pPr marL="381000" lvl="1" indent="0">
              <a:buNone/>
            </a:pPr>
            <a:r>
              <a:rPr lang="en-US" sz="2000" dirty="0">
                <a:latin typeface="Courier New" panose="02070309020205020404" pitchFamily="49" charset="0"/>
                <a:cs typeface="Courier New" panose="02070309020205020404" pitchFamily="49" charset="0"/>
              </a:rPr>
              <a:t>&lt;style name="</a:t>
            </a:r>
            <a:r>
              <a:rPr lang="en-US" sz="2000" dirty="0" err="1">
                <a:latin typeface="Courier New" panose="02070309020205020404" pitchFamily="49" charset="0"/>
                <a:cs typeface="Courier New" panose="02070309020205020404" pitchFamily="49" charset="0"/>
              </a:rPr>
              <a:t>green_glow</a:t>
            </a:r>
            <a:r>
              <a:rPr lang="en-US" sz="2000" dirty="0">
                <a:latin typeface="Courier New" panose="02070309020205020404" pitchFamily="49" charset="0"/>
                <a:cs typeface="Courier New" panose="02070309020205020404" pitchFamily="49" charset="0"/>
              </a:rPr>
              <a:t>" parent="</a:t>
            </a:r>
            <a:r>
              <a:rPr lang="en-US" sz="2000" dirty="0" err="1">
                <a:latin typeface="Courier New" panose="02070309020205020404" pitchFamily="49" charset="0"/>
                <a:cs typeface="Courier New" panose="02070309020205020404" pitchFamily="49" charset="0"/>
              </a:rPr>
              <a:t>padded_xlarge</a:t>
            </a:r>
            <a:r>
              <a:rPr lang="en-US" sz="2000" dirty="0">
                <a:latin typeface="Courier New" panose="02070309020205020404" pitchFamily="49" charset="0"/>
                <a:cs typeface="Courier New" panose="02070309020205020404" pitchFamily="49" charset="0"/>
              </a:rPr>
              <a:t>"&gt;</a:t>
            </a:r>
          </a:p>
          <a:p>
            <a:pPr marL="381000" lvl="1" indent="0">
              <a:buNone/>
            </a:pPr>
            <a:r>
              <a:rPr lang="en-US" sz="2000" dirty="0">
                <a:latin typeface="Courier New" panose="02070309020205020404" pitchFamily="49" charset="0"/>
                <a:cs typeface="Courier New" panose="02070309020205020404" pitchFamily="49" charset="0"/>
              </a:rPr>
              <a:t>    &lt;item name="</a:t>
            </a:r>
            <a:r>
              <a:rPr lang="en-US" sz="2000" dirty="0" err="1">
                <a:latin typeface="Courier New" panose="02070309020205020404" pitchFamily="49" charset="0"/>
                <a:cs typeface="Courier New" panose="02070309020205020404" pitchFamily="49" charset="0"/>
              </a:rPr>
              <a:t>android:shadowColor</a:t>
            </a:r>
            <a:r>
              <a:rPr lang="en-US" sz="2000" dirty="0">
                <a:latin typeface="Courier New" panose="02070309020205020404" pitchFamily="49" charset="0"/>
                <a:cs typeface="Courier New" panose="02070309020205020404" pitchFamily="49" charset="0"/>
              </a:rPr>
              <a:t>"&gt;#0F0&lt;/item&gt;</a:t>
            </a:r>
          </a:p>
          <a:p>
            <a:pPr marL="381000" lvl="1" indent="0">
              <a:buNone/>
            </a:pPr>
            <a:r>
              <a:rPr lang="en-US" sz="2000" dirty="0">
                <a:latin typeface="Courier New" panose="02070309020205020404" pitchFamily="49" charset="0"/>
                <a:cs typeface="Courier New" panose="02070309020205020404" pitchFamily="49" charset="0"/>
              </a:rPr>
              <a:t>    &lt;item name="</a:t>
            </a:r>
            <a:r>
              <a:rPr lang="en-US" sz="2000" dirty="0" err="1">
                <a:latin typeface="Courier New" panose="02070309020205020404" pitchFamily="49" charset="0"/>
                <a:cs typeface="Courier New" panose="02070309020205020404" pitchFamily="49" charset="0"/>
              </a:rPr>
              <a:t>android:shadowDx</a:t>
            </a:r>
            <a:r>
              <a:rPr lang="en-US" sz="2000" dirty="0">
                <a:latin typeface="Courier New" panose="02070309020205020404" pitchFamily="49" charset="0"/>
                <a:cs typeface="Courier New" panose="02070309020205020404" pitchFamily="49" charset="0"/>
              </a:rPr>
              <a:t>"&gt;0&lt;/item&gt;</a:t>
            </a:r>
          </a:p>
          <a:p>
            <a:pPr marL="381000" lvl="1" indent="0">
              <a:buNone/>
            </a:pPr>
            <a:r>
              <a:rPr lang="en-US" sz="2000" dirty="0">
                <a:latin typeface="Courier New" panose="02070309020205020404" pitchFamily="49" charset="0"/>
                <a:cs typeface="Courier New" panose="02070309020205020404" pitchFamily="49" charset="0"/>
              </a:rPr>
              <a:t>    &lt;item name="</a:t>
            </a:r>
            <a:r>
              <a:rPr lang="en-US" sz="2000" dirty="0" err="1">
                <a:latin typeface="Courier New" panose="02070309020205020404" pitchFamily="49" charset="0"/>
                <a:cs typeface="Courier New" panose="02070309020205020404" pitchFamily="49" charset="0"/>
              </a:rPr>
              <a:t>android:shadowDy</a:t>
            </a:r>
            <a:r>
              <a:rPr lang="en-US" sz="2000" dirty="0">
                <a:latin typeface="Courier New" panose="02070309020205020404" pitchFamily="49" charset="0"/>
                <a:cs typeface="Courier New" panose="02070309020205020404" pitchFamily="49" charset="0"/>
              </a:rPr>
              <a:t>"&gt;0&lt;/item&gt;</a:t>
            </a:r>
          </a:p>
          <a:p>
            <a:pPr marL="381000" lvl="1" indent="0">
              <a:buNone/>
            </a:pPr>
            <a:r>
              <a:rPr lang="en-US" sz="2000" dirty="0">
                <a:latin typeface="Courier New" panose="02070309020205020404" pitchFamily="49" charset="0"/>
                <a:cs typeface="Courier New" panose="02070309020205020404" pitchFamily="49" charset="0"/>
              </a:rPr>
              <a:t>    &lt;item name="</a:t>
            </a:r>
            <a:r>
              <a:rPr lang="en-US" sz="2000" dirty="0" err="1">
                <a:latin typeface="Courier New" panose="02070309020205020404" pitchFamily="49" charset="0"/>
                <a:cs typeface="Courier New" panose="02070309020205020404" pitchFamily="49" charset="0"/>
              </a:rPr>
              <a:t>android:shadowRadius</a:t>
            </a:r>
            <a:r>
              <a:rPr lang="en-US" sz="2000" dirty="0">
                <a:latin typeface="Courier New" panose="02070309020205020404" pitchFamily="49" charset="0"/>
                <a:cs typeface="Courier New" panose="02070309020205020404" pitchFamily="49" charset="0"/>
              </a:rPr>
              <a:t>"&gt;10&lt;/item&gt;</a:t>
            </a:r>
          </a:p>
          <a:p>
            <a:pPr marL="381000" lvl="1" indent="0">
              <a:buNone/>
            </a:pPr>
            <a:r>
              <a:rPr lang="en-US" sz="2000" dirty="0">
                <a:latin typeface="Courier New" panose="02070309020205020404" pitchFamily="49" charset="0"/>
                <a:cs typeface="Courier New" panose="02070309020205020404" pitchFamily="49" charset="0"/>
              </a:rPr>
              <a:t>&lt;/style&gt;</a:t>
            </a:r>
          </a:p>
          <a:p>
            <a:pPr marL="3200400" lvl="7" indent="0">
              <a:buNone/>
            </a:pPr>
            <a:endParaRPr lang="en-US" dirty="0"/>
          </a:p>
        </p:txBody>
      </p:sp>
    </p:spTree>
    <p:extLst>
      <p:ext uri="{BB962C8B-B14F-4D97-AF65-F5344CB8AC3E}">
        <p14:creationId xmlns:p14="http://schemas.microsoft.com/office/powerpoint/2010/main" val="4092461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Working with Themes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Themes are much like styles, but instead of being applied to one layout element at a time, they are applied to all elements of a given </a:t>
            </a:r>
            <a:r>
              <a:rPr lang="en-US" sz="2000" dirty="0">
                <a:latin typeface="Courier New" panose="02070309020205020404" pitchFamily="49" charset="0"/>
                <a:cs typeface="Courier New" panose="02070309020205020404" pitchFamily="49" charset="0"/>
              </a:rPr>
              <a:t>Activity</a:t>
            </a:r>
            <a:r>
              <a:rPr lang="en-US" sz="2000" dirty="0"/>
              <a:t> or the application as a </a:t>
            </a:r>
            <a:r>
              <a:rPr lang="en-US" sz="2000" dirty="0" smtClean="0"/>
              <a:t>whole.</a:t>
            </a:r>
          </a:p>
          <a:p>
            <a:r>
              <a:rPr lang="en-US" sz="2000" dirty="0" smtClean="0"/>
              <a:t>Themes </a:t>
            </a:r>
            <a:r>
              <a:rPr lang="en-US" sz="2000" dirty="0"/>
              <a:t>are defined in exactly the same way as </a:t>
            </a:r>
            <a:r>
              <a:rPr lang="en-US" sz="2000" dirty="0" smtClean="0"/>
              <a:t>styles.</a:t>
            </a:r>
          </a:p>
          <a:p>
            <a:r>
              <a:rPr lang="en-US" sz="2000" dirty="0" smtClean="0"/>
              <a:t>Themes </a:t>
            </a:r>
            <a:r>
              <a:rPr lang="en-US" sz="2000" dirty="0"/>
              <a:t>use the </a:t>
            </a:r>
            <a:r>
              <a:rPr lang="en-US" sz="2000" dirty="0">
                <a:latin typeface="Courier New" panose="02070309020205020404" pitchFamily="49" charset="0"/>
                <a:cs typeface="Courier New" panose="02070309020205020404" pitchFamily="49" charset="0"/>
              </a:rPr>
              <a:t>&lt;style&gt;</a:t>
            </a:r>
            <a:r>
              <a:rPr lang="en-US" sz="2000" dirty="0"/>
              <a:t> tag and should be stored in the </a:t>
            </a:r>
            <a:r>
              <a:rPr lang="en-US" sz="2000" dirty="0">
                <a:latin typeface="Courier New" panose="02070309020205020404" pitchFamily="49" charset="0"/>
                <a:cs typeface="Courier New" panose="02070309020205020404" pitchFamily="49" charset="0"/>
              </a:rPr>
              <a:t>/res/values</a:t>
            </a:r>
            <a:r>
              <a:rPr lang="en-US" sz="2000" dirty="0"/>
              <a:t> </a:t>
            </a:r>
            <a:r>
              <a:rPr lang="en-US" sz="2000" dirty="0" smtClean="0"/>
              <a:t>directory.</a:t>
            </a:r>
          </a:p>
          <a:p>
            <a:r>
              <a:rPr lang="en-US" sz="2000" dirty="0" smtClean="0"/>
              <a:t>The </a:t>
            </a:r>
            <a:r>
              <a:rPr lang="en-US" sz="2000" dirty="0"/>
              <a:t>only difference is that instead of applying that named style to a layout element, you define it as the theme attribute of an </a:t>
            </a:r>
            <a:r>
              <a:rPr lang="en-US" sz="2000" dirty="0">
                <a:latin typeface="Courier New" panose="02070309020205020404" pitchFamily="49" charset="0"/>
                <a:cs typeface="Courier New" panose="02070309020205020404" pitchFamily="49" charset="0"/>
              </a:rPr>
              <a:t>&lt;activity&gt;</a:t>
            </a:r>
            <a:r>
              <a:rPr lang="en-US" sz="2000" dirty="0"/>
              <a:t> or </a:t>
            </a:r>
            <a:r>
              <a:rPr lang="en-US" sz="2000" dirty="0">
                <a:latin typeface="Courier New" panose="02070309020205020404" pitchFamily="49" charset="0"/>
                <a:cs typeface="Courier New" panose="02070309020205020404" pitchFamily="49" charset="0"/>
              </a:rPr>
              <a:t>&lt;application&gt;</a:t>
            </a:r>
            <a:r>
              <a:rPr lang="en-US" sz="2000" dirty="0"/>
              <a:t> tag in the Android manifest </a:t>
            </a:r>
            <a:r>
              <a:rPr lang="en-US" sz="2000" dirty="0" smtClean="0"/>
              <a:t>file.</a:t>
            </a:r>
            <a:endParaRPr lang="en-US" sz="2000" dirty="0"/>
          </a:p>
        </p:txBody>
      </p:sp>
    </p:spTree>
    <p:extLst>
      <p:ext uri="{BB962C8B-B14F-4D97-AF65-F5344CB8AC3E}">
        <p14:creationId xmlns:p14="http://schemas.microsoft.com/office/powerpoint/2010/main" val="30272613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Working with Themes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A </a:t>
            </a:r>
            <a:r>
              <a:rPr lang="en-US" sz="2000" i="1" dirty="0"/>
              <a:t>theme </a:t>
            </a:r>
            <a:r>
              <a:rPr lang="en-US" sz="2000" dirty="0"/>
              <a:t>is a collection of one or more styles (as defined in the resources), but instead of the style being applied to a specific control, it is applied to all </a:t>
            </a:r>
            <a:r>
              <a:rPr lang="en-US" sz="2000" dirty="0">
                <a:latin typeface="Courier New" panose="02070309020205020404" pitchFamily="49" charset="0"/>
                <a:cs typeface="Courier New" panose="02070309020205020404" pitchFamily="49" charset="0"/>
              </a:rPr>
              <a:t>View</a:t>
            </a:r>
            <a:r>
              <a:rPr lang="en-US" sz="2000" dirty="0"/>
              <a:t> objects in a specified </a:t>
            </a:r>
            <a:r>
              <a:rPr lang="en-US" sz="2000" dirty="0" smtClean="0">
                <a:latin typeface="Courier New" panose="02070309020205020404" pitchFamily="49" charset="0"/>
                <a:cs typeface="Courier New" panose="02070309020205020404" pitchFamily="49" charset="0"/>
              </a:rPr>
              <a:t>Activity</a:t>
            </a:r>
            <a:r>
              <a:rPr lang="en-US" sz="2000" dirty="0" smtClean="0"/>
              <a:t>.</a:t>
            </a:r>
          </a:p>
          <a:p>
            <a:r>
              <a:rPr lang="en-US" sz="2000" dirty="0" smtClean="0"/>
              <a:t>Applying </a:t>
            </a:r>
            <a:r>
              <a:rPr lang="en-US" sz="2000" dirty="0"/>
              <a:t>a theme to a set of </a:t>
            </a:r>
            <a:r>
              <a:rPr lang="en-US" sz="2000" dirty="0">
                <a:latin typeface="Courier New" panose="02070309020205020404" pitchFamily="49" charset="0"/>
                <a:cs typeface="Courier New" panose="02070309020205020404" pitchFamily="49" charset="0"/>
              </a:rPr>
              <a:t>View</a:t>
            </a:r>
            <a:r>
              <a:rPr lang="en-US" sz="2000" dirty="0"/>
              <a:t> objects all at once simplifies making the user interface look consistent and can be a great way to define color schemes and other common control attribute </a:t>
            </a:r>
            <a:r>
              <a:rPr lang="en-US" sz="2000" dirty="0" smtClean="0"/>
              <a:t>settings.</a:t>
            </a:r>
            <a:endParaRPr lang="en-US" sz="2000" dirty="0"/>
          </a:p>
        </p:txBody>
      </p:sp>
    </p:spTree>
    <p:extLst>
      <p:ext uri="{BB962C8B-B14F-4D97-AF65-F5344CB8AC3E}">
        <p14:creationId xmlns:p14="http://schemas.microsoft.com/office/powerpoint/2010/main" val="36891333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Working with Themes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You can specify the theme programmatically by calling the </a:t>
            </a:r>
            <a:r>
              <a:rPr lang="en-US" sz="2000" dirty="0">
                <a:latin typeface="Courier New" panose="02070309020205020404" pitchFamily="49" charset="0"/>
                <a:cs typeface="Courier New" panose="02070309020205020404" pitchFamily="49" charset="0"/>
              </a:rPr>
              <a:t>Activity</a:t>
            </a:r>
            <a:r>
              <a:rPr lang="en-US" sz="2000" dirty="0"/>
              <a:t> method </a:t>
            </a:r>
            <a:r>
              <a:rPr lang="en-US" sz="2000" dirty="0" err="1">
                <a:latin typeface="Courier New" panose="02070309020205020404" pitchFamily="49" charset="0"/>
                <a:cs typeface="Courier New" panose="02070309020205020404" pitchFamily="49" charset="0"/>
              </a:rPr>
              <a:t>setTheme</a:t>
            </a:r>
            <a:r>
              <a:rPr lang="en-US" sz="2000" dirty="0">
                <a:latin typeface="Courier New" panose="02070309020205020404" pitchFamily="49" charset="0"/>
                <a:cs typeface="Courier New" panose="02070309020205020404" pitchFamily="49" charset="0"/>
              </a:rPr>
              <a:t>()</a:t>
            </a:r>
            <a:r>
              <a:rPr lang="en-US" sz="2000" dirty="0"/>
              <a:t> with the style resource </a:t>
            </a:r>
            <a:r>
              <a:rPr lang="en-US" sz="2000" dirty="0" smtClean="0"/>
              <a:t>identifier.</a:t>
            </a:r>
          </a:p>
          <a:p>
            <a:r>
              <a:rPr lang="en-US" sz="2000" dirty="0" smtClean="0"/>
              <a:t>Each </a:t>
            </a:r>
            <a:r>
              <a:rPr lang="en-US" sz="2000" dirty="0"/>
              <a:t>attribute of the style is applied to each </a:t>
            </a:r>
            <a:r>
              <a:rPr lang="en-US" sz="2000" dirty="0">
                <a:latin typeface="Courier New" panose="02070309020205020404" pitchFamily="49" charset="0"/>
                <a:cs typeface="Courier New" panose="02070309020205020404" pitchFamily="49" charset="0"/>
              </a:rPr>
              <a:t>View</a:t>
            </a:r>
            <a:r>
              <a:rPr lang="en-US" sz="2000" dirty="0"/>
              <a:t> within that </a:t>
            </a:r>
            <a:r>
              <a:rPr lang="en-US" sz="2000" dirty="0">
                <a:latin typeface="Courier New" panose="02070309020205020404" pitchFamily="49" charset="0"/>
                <a:cs typeface="Courier New" panose="02070309020205020404" pitchFamily="49" charset="0"/>
              </a:rPr>
              <a:t>Activity</a:t>
            </a:r>
            <a:r>
              <a:rPr lang="en-US" sz="2000" dirty="0"/>
              <a:t>, as </a:t>
            </a:r>
            <a:r>
              <a:rPr lang="en-US" sz="2000" dirty="0" smtClean="0"/>
              <a:t>applicable.</a:t>
            </a:r>
          </a:p>
          <a:p>
            <a:r>
              <a:rPr lang="en-US" sz="2000" dirty="0" smtClean="0"/>
              <a:t>Styles </a:t>
            </a:r>
            <a:r>
              <a:rPr lang="en-US" sz="2000" dirty="0"/>
              <a:t>and attributes defined in the layout files explicitly override those in the </a:t>
            </a:r>
            <a:r>
              <a:rPr lang="en-US" sz="2000" dirty="0" smtClean="0"/>
              <a:t>theme.</a:t>
            </a:r>
            <a:endParaRPr lang="en-US" sz="2000" dirty="0"/>
          </a:p>
        </p:txBody>
      </p:sp>
    </p:spTree>
    <p:extLst>
      <p:ext uri="{BB962C8B-B14F-4D97-AF65-F5344CB8AC3E}">
        <p14:creationId xmlns:p14="http://schemas.microsoft.com/office/powerpoint/2010/main" val="36891333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Working with Themes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sz="2400" dirty="0" smtClean="0"/>
          </a:p>
          <a:p>
            <a:pPr marL="762000" lvl="2" indent="0">
              <a:buNone/>
            </a:pPr>
            <a:endParaRPr lang="en-US" sz="2400" dirty="0"/>
          </a:p>
          <a:p>
            <a:pPr marL="762000" lvl="2" indent="0">
              <a:buNone/>
            </a:pPr>
            <a:endParaRPr lang="en-US" sz="2400" dirty="0" smtClean="0"/>
          </a:p>
          <a:p>
            <a:pPr marL="381000" lvl="1" indent="0">
              <a:buNone/>
            </a:pPr>
            <a:r>
              <a:rPr lang="en-US" sz="2000" dirty="0" smtClean="0">
                <a:latin typeface="Courier New" panose="02070309020205020404" pitchFamily="49" charset="0"/>
                <a:cs typeface="Courier New" panose="02070309020205020404" pitchFamily="49" charset="0"/>
              </a:rPr>
              <a:t>&lt;</a:t>
            </a:r>
            <a:r>
              <a:rPr lang="en-US" sz="2000" dirty="0">
                <a:latin typeface="Courier New" panose="02070309020205020404" pitchFamily="49" charset="0"/>
                <a:cs typeface="Courier New" panose="02070309020205020404" pitchFamily="49" charset="0"/>
              </a:rPr>
              <a:t>style name="right"&gt;</a:t>
            </a:r>
          </a:p>
          <a:p>
            <a:pPr marL="381000" lvl="1" indent="0">
              <a:buNone/>
            </a:pPr>
            <a:r>
              <a:rPr lang="en-US" sz="2000" dirty="0">
                <a:latin typeface="Courier New" panose="02070309020205020404" pitchFamily="49" charset="0"/>
                <a:cs typeface="Courier New" panose="02070309020205020404" pitchFamily="49" charset="0"/>
              </a:rPr>
              <a:t>    &lt;item name="</a:t>
            </a:r>
            <a:r>
              <a:rPr lang="en-US" sz="2000" dirty="0" err="1">
                <a:latin typeface="Courier New" panose="02070309020205020404" pitchFamily="49" charset="0"/>
                <a:cs typeface="Courier New" panose="02070309020205020404" pitchFamily="49" charset="0"/>
              </a:rPr>
              <a:t>android:gravity</a:t>
            </a:r>
            <a:r>
              <a:rPr lang="en-US" sz="2000" dirty="0">
                <a:latin typeface="Courier New" panose="02070309020205020404" pitchFamily="49" charset="0"/>
                <a:cs typeface="Courier New" panose="02070309020205020404" pitchFamily="49" charset="0"/>
              </a:rPr>
              <a:t>"&gt;right&lt;/item&gt;</a:t>
            </a:r>
          </a:p>
          <a:p>
            <a:pPr marL="381000" lvl="1" indent="0">
              <a:buNone/>
            </a:pPr>
            <a:r>
              <a:rPr lang="en-US" sz="2000" dirty="0">
                <a:latin typeface="Courier New" panose="02070309020205020404" pitchFamily="49" charset="0"/>
                <a:cs typeface="Courier New" panose="02070309020205020404" pitchFamily="49" charset="0"/>
              </a:rPr>
              <a:t>&lt;/style&gt;</a:t>
            </a:r>
          </a:p>
          <a:p>
            <a:pPr marL="762000" lvl="2" indent="0">
              <a:buNone/>
            </a:pPr>
            <a:endParaRPr lang="en-US" sz="2400" dirty="0"/>
          </a:p>
        </p:txBody>
      </p:sp>
    </p:spTree>
    <p:extLst>
      <p:ext uri="{BB962C8B-B14F-4D97-AF65-F5344CB8AC3E}">
        <p14:creationId xmlns:p14="http://schemas.microsoft.com/office/powerpoint/2010/main" val="36891333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Working with Themes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828800" lvl="4" indent="0">
              <a:buNone/>
            </a:pPr>
            <a:endParaRPr lang="en-US" dirty="0" smtClean="0"/>
          </a:p>
          <a:p>
            <a:pPr marL="1828800" lvl="4" indent="0">
              <a:buNone/>
            </a:pPr>
            <a:endParaRPr lang="en-US" dirty="0"/>
          </a:p>
          <a:p>
            <a:pPr marL="1828800" lvl="4" indent="0">
              <a:buNone/>
            </a:pPr>
            <a:endParaRPr lang="en-US" dirty="0" smtClean="0"/>
          </a:p>
          <a:p>
            <a:pPr marL="1828800" lvl="4" indent="0">
              <a:buNone/>
            </a:pPr>
            <a:endParaRPr lang="en-US" dirty="0"/>
          </a:p>
          <a:p>
            <a:pPr marL="1828800" lvl="4" indent="0">
              <a:buNone/>
            </a:pPr>
            <a:endParaRPr lang="en-US" dirty="0" smtClean="0"/>
          </a:p>
          <a:p>
            <a:pPr marL="1828800" lvl="4" indent="0">
              <a:buNone/>
            </a:pPr>
            <a:endParaRPr lang="en-US" dirty="0"/>
          </a:p>
          <a:p>
            <a:pPr marL="1828800" lvl="4" indent="0">
              <a:buNone/>
            </a:pPr>
            <a:endParaRPr lang="en-US" dirty="0" smtClean="0"/>
          </a:p>
          <a:p>
            <a:pPr marL="1828800" lvl="4" indent="0">
              <a:buNone/>
            </a:pPr>
            <a:r>
              <a:rPr lang="en-US" dirty="0" err="1" smtClean="0">
                <a:latin typeface="Courier New" panose="02070309020205020404" pitchFamily="49" charset="0"/>
                <a:cs typeface="Courier New" panose="02070309020205020404" pitchFamily="49" charset="0"/>
              </a:rPr>
              <a:t>setTheme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R.style.right</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891333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Working with Themes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381000" lvl="1" indent="0">
              <a:buNone/>
            </a:pPr>
            <a:endParaRPr lang="en-US" sz="2400" dirty="0" smtClean="0"/>
          </a:p>
          <a:p>
            <a:pPr marL="381000" lvl="1" indent="0">
              <a:buNone/>
            </a:pPr>
            <a:endParaRPr lang="en-US" sz="2400" dirty="0"/>
          </a:p>
          <a:p>
            <a:pPr marL="381000" lvl="1" indent="0">
              <a:buNone/>
            </a:pPr>
            <a:endParaRPr lang="en-US" sz="2400" dirty="0" smtClean="0"/>
          </a:p>
          <a:p>
            <a:pPr marL="381000" lvl="1" indent="0">
              <a:buNone/>
            </a:pPr>
            <a:endParaRPr lang="en-US" sz="2400" dirty="0"/>
          </a:p>
          <a:p>
            <a:pPr marL="381000" lvl="1" indent="0">
              <a:buNone/>
            </a:pPr>
            <a:r>
              <a:rPr lang="en-US" sz="2000" dirty="0" smtClean="0">
                <a:latin typeface="Courier New" panose="02070309020205020404" pitchFamily="49" charset="0"/>
                <a:cs typeface="Courier New" panose="02070309020205020404" pitchFamily="49" charset="0"/>
              </a:rPr>
              <a:t>&lt;</a:t>
            </a:r>
            <a:r>
              <a:rPr lang="en-US" sz="2000" dirty="0">
                <a:latin typeface="Courier New" panose="02070309020205020404" pitchFamily="49" charset="0"/>
                <a:cs typeface="Courier New" panose="02070309020205020404" pitchFamily="49" charset="0"/>
              </a:rPr>
              <a:t>activity </a:t>
            </a:r>
            <a:r>
              <a:rPr lang="en-US" sz="2000" dirty="0" err="1">
                <a:latin typeface="Courier New" panose="02070309020205020404" pitchFamily="49" charset="0"/>
                <a:cs typeface="Courier New" panose="02070309020205020404" pitchFamily="49" charset="0"/>
              </a:rPr>
              <a:t>android:name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MyActivityName</a:t>
            </a:r>
            <a:r>
              <a:rPr lang="en-US" sz="2000" dirty="0">
                <a:latin typeface="Courier New" panose="02070309020205020404" pitchFamily="49" charset="0"/>
                <a:cs typeface="Courier New" panose="02070309020205020404" pitchFamily="49" charset="0"/>
              </a:rPr>
              <a:t>"</a:t>
            </a:r>
          </a:p>
          <a:p>
            <a:pPr marL="3810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android:label</a:t>
            </a:r>
            <a:r>
              <a:rPr lang="en-US" sz="2000" dirty="0">
                <a:latin typeface="Courier New" panose="02070309020205020404" pitchFamily="49" charset="0"/>
                <a:cs typeface="Courier New" panose="02070309020205020404" pitchFamily="49" charset="0"/>
              </a:rPr>
              <a:t>="@string/</a:t>
            </a:r>
            <a:r>
              <a:rPr lang="en-US" sz="2000" dirty="0" err="1">
                <a:latin typeface="Courier New" panose="02070309020205020404" pitchFamily="49" charset="0"/>
                <a:cs typeface="Courier New" panose="02070309020205020404" pitchFamily="49" charset="0"/>
              </a:rPr>
              <a:t>app_name</a:t>
            </a:r>
            <a:r>
              <a:rPr lang="en-US" sz="2000" dirty="0">
                <a:latin typeface="Courier New" panose="02070309020205020404" pitchFamily="49" charset="0"/>
                <a:cs typeface="Courier New" panose="02070309020205020404" pitchFamily="49" charset="0"/>
              </a:rPr>
              <a:t>"</a:t>
            </a:r>
          </a:p>
          <a:p>
            <a:pPr marL="3810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android:theme</a:t>
            </a:r>
            <a:r>
              <a:rPr lang="en-US" sz="2000" dirty="0">
                <a:latin typeface="Courier New" panose="02070309020205020404" pitchFamily="49" charset="0"/>
                <a:cs typeface="Courier New" panose="02070309020205020404" pitchFamily="49" charset="0"/>
              </a:rPr>
              <a:t>="@style/</a:t>
            </a:r>
            <a:r>
              <a:rPr lang="en-US" sz="2000" dirty="0" err="1">
                <a:latin typeface="Courier New" panose="02070309020205020404" pitchFamily="49" charset="0"/>
                <a:cs typeface="Courier New" panose="02070309020205020404" pitchFamily="49" charset="0"/>
              </a:rPr>
              <a:t>myAppIsStyling</a:t>
            </a:r>
            <a:r>
              <a:rPr lang="en-US" sz="2000" dirty="0">
                <a:latin typeface="Courier New" panose="02070309020205020404" pitchFamily="49" charset="0"/>
                <a:cs typeface="Courier New" panose="02070309020205020404" pitchFamily="49" charset="0"/>
              </a:rPr>
              <a:t>"&gt;</a:t>
            </a:r>
          </a:p>
          <a:p>
            <a:pPr marL="381000" lvl="1" indent="0">
              <a:buNone/>
            </a:pPr>
            <a:endParaRPr lang="en-US" sz="2400" dirty="0"/>
          </a:p>
        </p:txBody>
      </p:sp>
    </p:spTree>
    <p:extLst>
      <p:ext uri="{BB962C8B-B14F-4D97-AF65-F5344CB8AC3E}">
        <p14:creationId xmlns:p14="http://schemas.microsoft.com/office/powerpoint/2010/main" val="36891333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Working with Themes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600200" lvl="4" indent="0">
              <a:buNone/>
            </a:pPr>
            <a:endParaRPr lang="en-US" sz="2000" dirty="0" smtClean="0"/>
          </a:p>
          <a:p>
            <a:pPr marL="1600200" lvl="4" indent="0">
              <a:buNone/>
            </a:pPr>
            <a:endParaRPr lang="en-US" sz="2000" dirty="0"/>
          </a:p>
          <a:p>
            <a:pPr marL="1600200" lvl="4" indent="0">
              <a:buNone/>
            </a:pPr>
            <a:endParaRPr lang="en-US" sz="2000" dirty="0" smtClean="0"/>
          </a:p>
          <a:p>
            <a:pPr marL="1600200" lvl="4" indent="0">
              <a:buNone/>
            </a:pPr>
            <a:endParaRPr lang="en-US" sz="2000" dirty="0" smtClean="0"/>
          </a:p>
          <a:p>
            <a:pPr marL="1600200" lvl="4" indent="0">
              <a:buNone/>
            </a:pPr>
            <a:endParaRPr lang="en-US" sz="2000" dirty="0"/>
          </a:p>
          <a:p>
            <a:pPr marL="1143000" lvl="3" indent="0">
              <a:buNone/>
            </a:pPr>
            <a:r>
              <a:rPr lang="en-US" sz="2000" dirty="0" err="1" smtClean="0">
                <a:latin typeface="Courier New" panose="02070309020205020404" pitchFamily="49" charset="0"/>
                <a:cs typeface="Courier New" panose="02070309020205020404" pitchFamily="49" charset="0"/>
              </a:rPr>
              <a:t>setTheme</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R.style.right</a:t>
            </a:r>
            <a:r>
              <a:rPr lang="en-US" sz="2000" dirty="0">
                <a:latin typeface="Courier New" panose="02070309020205020404" pitchFamily="49" charset="0"/>
                <a:cs typeface="Courier New" panose="02070309020205020404" pitchFamily="49" charset="0"/>
              </a:rPr>
              <a:t>);</a:t>
            </a:r>
          </a:p>
          <a:p>
            <a:pPr marL="1143000" lvl="3" indent="0">
              <a:buNone/>
            </a:pPr>
            <a:r>
              <a:rPr lang="en-US" sz="2000" dirty="0" err="1">
                <a:latin typeface="Courier New" panose="02070309020205020404" pitchFamily="49" charset="0"/>
                <a:cs typeface="Courier New" panose="02070309020205020404" pitchFamily="49" charset="0"/>
              </a:rPr>
              <a:t>setTheme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R.style.green_glow</a:t>
            </a:r>
            <a:r>
              <a:rPr lang="en-US" sz="2000" dirty="0">
                <a:latin typeface="Courier New" panose="02070309020205020404" pitchFamily="49" charset="0"/>
                <a:cs typeface="Courier New" panose="02070309020205020404" pitchFamily="49" charset="0"/>
              </a:rPr>
              <a:t>);</a:t>
            </a:r>
          </a:p>
          <a:p>
            <a:pPr marL="1143000" lvl="3" indent="0">
              <a:buNone/>
            </a:pPr>
            <a:r>
              <a:rPr lang="en-US" sz="2000" dirty="0" err="1">
                <a:latin typeface="Courier New" panose="02070309020205020404" pitchFamily="49" charset="0"/>
                <a:cs typeface="Courier New" panose="02070309020205020404" pitchFamily="49" charset="0"/>
              </a:rPr>
              <a:t>setContentView</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R.layout.style_samples</a:t>
            </a: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1412789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Working with Themes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22771" y="1295400"/>
            <a:ext cx="2898457" cy="4830763"/>
          </a:xfrm>
        </p:spPr>
      </p:pic>
    </p:spTree>
    <p:extLst>
      <p:ext uri="{BB962C8B-B14F-4D97-AF65-F5344CB8AC3E}">
        <p14:creationId xmlns:p14="http://schemas.microsoft.com/office/powerpoint/2010/main" val="41412789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57200" y="274638"/>
            <a:ext cx="5029200" cy="1630362"/>
          </a:xfrm>
        </p:spPr>
        <p:txBody>
          <a:bodyPr/>
          <a:lstStyle/>
          <a:p>
            <a:pPr algn="l" eaLnBrk="1" hangingPunct="1"/>
            <a:r>
              <a:rPr lang="en-US" smtClean="0">
                <a:latin typeface="Arial" charset="0"/>
              </a:rPr>
              <a:t>Chapter 7</a:t>
            </a:r>
            <a:r>
              <a:rPr lang="en-US" dirty="0" smtClean="0">
                <a:latin typeface="Arial" charset="0"/>
              </a:rPr>
              <a:t/>
            </a:r>
            <a:br>
              <a:rPr lang="en-US" dirty="0" smtClean="0">
                <a:latin typeface="Arial" charset="0"/>
              </a:rPr>
            </a:br>
            <a:r>
              <a:rPr lang="en-US" dirty="0" smtClean="0"/>
              <a:t>Summary</a:t>
            </a:r>
          </a:p>
        </p:txBody>
      </p:sp>
      <p:sp>
        <p:nvSpPr>
          <p:cNvPr id="19458" name="Content Placeholder 2"/>
          <p:cNvSpPr>
            <a:spLocks noGrp="1"/>
          </p:cNvSpPr>
          <p:nvPr>
            <p:ph idx="1"/>
          </p:nvPr>
        </p:nvSpPr>
        <p:spPr>
          <a:xfrm>
            <a:off x="685800" y="1752600"/>
            <a:ext cx="7772400" cy="4495800"/>
          </a:xfrm>
        </p:spPr>
        <p:txBody>
          <a:bodyPr/>
          <a:lstStyle/>
          <a:p>
            <a:pPr eaLnBrk="1" hangingPunct="1"/>
            <a:r>
              <a:rPr lang="en-US" sz="2400" dirty="0" smtClean="0"/>
              <a:t>We have learned about following the Android user interface guidelines.</a:t>
            </a:r>
          </a:p>
          <a:p>
            <a:pPr eaLnBrk="1" hangingPunct="1"/>
            <a:r>
              <a:rPr lang="en-US" sz="2400" dirty="0" smtClean="0"/>
              <a:t>We have learned how to enable action bars.</a:t>
            </a:r>
          </a:p>
          <a:p>
            <a:pPr eaLnBrk="1" hangingPunct="1"/>
            <a:r>
              <a:rPr lang="en-US" sz="2400" dirty="0" smtClean="0"/>
              <a:t>We are now able to work with styles.</a:t>
            </a:r>
          </a:p>
          <a:p>
            <a:pPr eaLnBrk="1" hangingPunct="1"/>
            <a:r>
              <a:rPr lang="en-US" sz="2400" dirty="0" smtClean="0"/>
              <a:t>We have learned how to work with themes.</a:t>
            </a:r>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Following Android User Interface Guidelines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In early 2011, the Android development team launched a new Android developer education initiative called Android </a:t>
            </a:r>
            <a:r>
              <a:rPr lang="en-US" sz="2000" dirty="0" smtClean="0"/>
              <a:t>Design.</a:t>
            </a:r>
          </a:p>
          <a:p>
            <a:r>
              <a:rPr lang="en-US" sz="2000" dirty="0" smtClean="0"/>
              <a:t>Android </a:t>
            </a:r>
            <a:r>
              <a:rPr lang="en-US" sz="2000" dirty="0"/>
              <a:t>Design is a website where you can learn all about the user interface principles recommended by the platform </a:t>
            </a:r>
            <a:r>
              <a:rPr lang="en-US" sz="2000" dirty="0" smtClean="0"/>
              <a:t>designers.</a:t>
            </a:r>
          </a:p>
          <a:p>
            <a:r>
              <a:rPr lang="en-US" sz="2000" dirty="0" smtClean="0"/>
              <a:t>These </a:t>
            </a:r>
            <a:r>
              <a:rPr lang="en-US" sz="2000" dirty="0"/>
              <a:t>are recommendations, not requirements, but they are generally sound. That doesn’t mean you can’t break the mold and do something innovative, but the recommendations provide a nice baseline that will help developers with or without design talent raise the bar in terms of application user interface </a:t>
            </a:r>
            <a:r>
              <a:rPr lang="en-US" sz="2000" dirty="0" smtClean="0"/>
              <a:t>design.</a:t>
            </a:r>
          </a:p>
          <a:p>
            <a:r>
              <a:rPr lang="en-US" sz="2000" dirty="0" smtClean="0"/>
              <a:t>Check </a:t>
            </a:r>
            <a:r>
              <a:rPr lang="en-US" sz="2000" dirty="0"/>
              <a:t>out Android Design at </a:t>
            </a:r>
            <a:r>
              <a:rPr lang="en-US" sz="2000" i="1" dirty="0"/>
              <a:t>http://d.android.com/design/index.html</a:t>
            </a:r>
            <a:r>
              <a:rPr lang="en-US" sz="2000" dirty="0"/>
              <a:t>.</a:t>
            </a:r>
          </a:p>
        </p:txBody>
      </p:sp>
    </p:spTree>
    <p:extLst>
      <p:ext uri="{BB962C8B-B14F-4D97-AF65-F5344CB8AC3E}">
        <p14:creationId xmlns:p14="http://schemas.microsoft.com/office/powerpoint/2010/main" val="8382798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smtClean="0"/>
              <a:t>References and More Information</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t>
            </a:r>
            <a:r>
              <a:rPr lang="en-US">
                <a:latin typeface="Verdana" charset="0"/>
              </a:rPr>
              <a:t>All rights reserved.</a:t>
            </a:r>
            <a:endParaRPr lang="en-US" dirty="0"/>
          </a:p>
        </p:txBody>
      </p:sp>
      <p:sp>
        <p:nvSpPr>
          <p:cNvPr id="2" name="Content Placeholder 1"/>
          <p:cNvSpPr>
            <a:spLocks noGrp="1"/>
          </p:cNvSpPr>
          <p:nvPr>
            <p:ph idx="1"/>
          </p:nvPr>
        </p:nvSpPr>
        <p:spPr>
          <a:xfrm>
            <a:off x="457200" y="1371600"/>
            <a:ext cx="8229600" cy="4754563"/>
          </a:xfrm>
        </p:spPr>
        <p:txBody>
          <a:bodyPr/>
          <a:lstStyle/>
          <a:p>
            <a:r>
              <a:rPr lang="en-US" dirty="0"/>
              <a:t>Android Design website:</a:t>
            </a:r>
          </a:p>
          <a:p>
            <a:pPr lvl="1"/>
            <a:r>
              <a:rPr lang="en-US" i="1" dirty="0" smtClean="0"/>
              <a:t>http</a:t>
            </a:r>
            <a:r>
              <a:rPr lang="en-US" i="1" dirty="0"/>
              <a:t>://d.android.com/design/index.html</a:t>
            </a:r>
          </a:p>
          <a:p>
            <a:r>
              <a:rPr lang="en-US" dirty="0"/>
              <a:t>Android Design: “Action Bar”:</a:t>
            </a:r>
          </a:p>
          <a:p>
            <a:pPr lvl="1"/>
            <a:r>
              <a:rPr lang="en-US" i="1" dirty="0" smtClean="0"/>
              <a:t>http</a:t>
            </a:r>
            <a:r>
              <a:rPr lang="en-US" i="1" dirty="0"/>
              <a:t>://d.android.com/design/patterns/actionbar.html</a:t>
            </a:r>
          </a:p>
          <a:p>
            <a:r>
              <a:rPr lang="en-US" dirty="0"/>
              <a:t>Android Training: “Adding the Action Bar”:</a:t>
            </a:r>
          </a:p>
          <a:p>
            <a:pPr lvl="1"/>
            <a:r>
              <a:rPr lang="en-US" i="1" dirty="0" smtClean="0"/>
              <a:t>http</a:t>
            </a:r>
            <a:r>
              <a:rPr lang="en-US" i="1" dirty="0"/>
              <a:t>://developer.android.com/training/basics/actionbar/index.html</a:t>
            </a:r>
          </a:p>
          <a:p>
            <a:r>
              <a:rPr lang="en-US" dirty="0"/>
              <a:t>Android API Guides: “Action Bar”:</a:t>
            </a:r>
          </a:p>
          <a:p>
            <a:pPr lvl="1"/>
            <a:r>
              <a:rPr lang="en-US" i="1" dirty="0" smtClean="0"/>
              <a:t>http</a:t>
            </a:r>
            <a:r>
              <a:rPr lang="en-US" i="1" dirty="0"/>
              <a:t>://d.android.com/guide/topics/ui/actionbar.html</a:t>
            </a:r>
          </a:p>
          <a:p>
            <a:r>
              <a:rPr lang="en-US" dirty="0"/>
              <a:t>Android SDK Reference documentation on the </a:t>
            </a:r>
            <a:r>
              <a:rPr lang="en-US" dirty="0" err="1">
                <a:latin typeface="Courier New" panose="02070309020205020404" pitchFamily="49" charset="0"/>
                <a:cs typeface="Courier New" panose="02070309020205020404" pitchFamily="49" charset="0"/>
              </a:rPr>
              <a:t>ActionBar</a:t>
            </a:r>
            <a:r>
              <a:rPr lang="en-US" dirty="0"/>
              <a:t> class:</a:t>
            </a:r>
          </a:p>
          <a:p>
            <a:pPr lvl="1"/>
            <a:r>
              <a:rPr lang="en-US" i="1" dirty="0" smtClean="0"/>
              <a:t>http</a:t>
            </a:r>
            <a:r>
              <a:rPr lang="en-US" i="1" dirty="0"/>
              <a:t>://d.android.com/reference/android/app/ActionBar.html</a:t>
            </a:r>
          </a:p>
          <a:p>
            <a:r>
              <a:rPr lang="en-US" dirty="0"/>
              <a:t>Android Design: “Themes”:</a:t>
            </a:r>
          </a:p>
          <a:p>
            <a:pPr lvl="1"/>
            <a:r>
              <a:rPr lang="en-US" i="1" dirty="0" smtClean="0"/>
              <a:t>http</a:t>
            </a:r>
            <a:r>
              <a:rPr lang="en-US" i="1" dirty="0"/>
              <a:t>://d.android.com/design/style/themes.html</a:t>
            </a:r>
          </a:p>
          <a:p>
            <a:r>
              <a:rPr lang="en-US" dirty="0"/>
              <a:t>Android API Guides: “Styles and Themes”:</a:t>
            </a:r>
          </a:p>
          <a:p>
            <a:pPr lvl="1"/>
            <a:r>
              <a:rPr lang="en-US" i="1" dirty="0" smtClean="0"/>
              <a:t>http</a:t>
            </a:r>
            <a:r>
              <a:rPr lang="en-US" i="1" dirty="0"/>
              <a:t>://d.android.com/guide/topics/ui/themes.html</a:t>
            </a:r>
          </a:p>
          <a:p>
            <a:r>
              <a:rPr lang="en-US" dirty="0"/>
              <a:t>Android API Guides: “Style Resource”:</a:t>
            </a:r>
          </a:p>
          <a:p>
            <a:pPr lvl="1"/>
            <a:r>
              <a:rPr lang="en-US" i="1" dirty="0" smtClean="0"/>
              <a:t>http</a:t>
            </a:r>
            <a:r>
              <a:rPr lang="en-US" i="1" dirty="0"/>
              <a:t>://</a:t>
            </a:r>
            <a:r>
              <a:rPr lang="en-US" i="1" dirty="0" smtClean="0"/>
              <a:t>d.android.com/guide/topics/resources/style-resource.html</a:t>
            </a:r>
            <a:endParaRPr lang="en-US" i="1" dirty="0"/>
          </a:p>
        </p:txBody>
      </p:sp>
    </p:spTree>
    <p:extLst>
      <p:ext uri="{BB962C8B-B14F-4D97-AF65-F5344CB8AC3E}">
        <p14:creationId xmlns:p14="http://schemas.microsoft.com/office/powerpoint/2010/main" val="250922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Enabling Action Bars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1800" dirty="0"/>
              <a:t>Action bars are a navigational user interface mechanism introduced in Android 3.0 (API Level 11</a:t>
            </a:r>
            <a:r>
              <a:rPr lang="en-US" sz="1800" dirty="0" smtClean="0"/>
              <a:t>).</a:t>
            </a:r>
          </a:p>
          <a:p>
            <a:r>
              <a:rPr lang="en-US" sz="1800" dirty="0" smtClean="0"/>
              <a:t>Action </a:t>
            </a:r>
            <a:r>
              <a:rPr lang="en-US" sz="1800" dirty="0"/>
              <a:t>bars replace the older application title bar but provide a much richer set of features, allowing the user to traverse the screens and features of your applications more quickly, with fewer clicks, and with less </a:t>
            </a:r>
            <a:r>
              <a:rPr lang="en-US" sz="1800" dirty="0" smtClean="0"/>
              <a:t>confusion.</a:t>
            </a:r>
          </a:p>
          <a:p>
            <a:r>
              <a:rPr lang="en-US" sz="1800" dirty="0" smtClean="0"/>
              <a:t>Action </a:t>
            </a:r>
            <a:r>
              <a:rPr lang="en-US" sz="1800" dirty="0"/>
              <a:t>bars have also helped standardize application navigation as Android devices have been </a:t>
            </a:r>
            <a:r>
              <a:rPr lang="en-US" sz="1800" dirty="0" smtClean="0"/>
              <a:t>moving </a:t>
            </a:r>
            <a:r>
              <a:rPr lang="en-US" sz="1800" dirty="0"/>
              <a:t>away from having physical hardware buttons to software buttons. Support for action bars has been added to the Android Support Library </a:t>
            </a:r>
            <a:r>
              <a:rPr lang="en-US" sz="1800" dirty="0" smtClean="0"/>
              <a:t>(revision </a:t>
            </a:r>
            <a:r>
              <a:rPr lang="en-US" sz="1800" dirty="0"/>
              <a:t>18), which allows you to add action bars to legacy applications running on devices with versions all the way back to Android 2.1 (API Level 7</a:t>
            </a:r>
            <a:r>
              <a:rPr lang="en-US" sz="1800" dirty="0" smtClean="0"/>
              <a:t>).</a:t>
            </a:r>
          </a:p>
          <a:p>
            <a:r>
              <a:rPr lang="en-US" sz="1800" dirty="0"/>
              <a:t>The concept of the action bar is straightforward. If your application provides actions to a user, you may want to take advantage of the action bar features for including those actions in an easy-to-use way from within the title </a:t>
            </a:r>
            <a:r>
              <a:rPr lang="en-US" sz="1800" dirty="0" smtClean="0"/>
              <a:t>bar.</a:t>
            </a:r>
            <a:endParaRPr lang="en-US" sz="1800" dirty="0"/>
          </a:p>
        </p:txBody>
      </p:sp>
    </p:spTree>
    <p:extLst>
      <p:ext uri="{BB962C8B-B14F-4D97-AF65-F5344CB8AC3E}">
        <p14:creationId xmlns:p14="http://schemas.microsoft.com/office/powerpoint/2010/main" val="3027261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Enabling Action Bars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50779" y="1295400"/>
            <a:ext cx="7842441" cy="4830763"/>
          </a:xfrm>
        </p:spPr>
      </p:pic>
    </p:spTree>
    <p:extLst>
      <p:ext uri="{BB962C8B-B14F-4D97-AF65-F5344CB8AC3E}">
        <p14:creationId xmlns:p14="http://schemas.microsoft.com/office/powerpoint/2010/main" val="39056625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Building Basic Action Bars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Let’s look at a simple </a:t>
            </a:r>
            <a:r>
              <a:rPr lang="en-US" sz="2000" dirty="0" smtClean="0"/>
              <a:t>example.</a:t>
            </a:r>
          </a:p>
          <a:p>
            <a:pPr lvl="1"/>
            <a:r>
              <a:rPr lang="en-US" sz="2000" dirty="0" smtClean="0"/>
              <a:t>Let’s </a:t>
            </a:r>
            <a:r>
              <a:rPr lang="en-US" sz="2000" dirty="0"/>
              <a:t>assume we have an application with four screens: </a:t>
            </a:r>
            <a:endParaRPr lang="en-US" sz="2000" dirty="0" smtClean="0"/>
          </a:p>
          <a:p>
            <a:pPr lvl="2"/>
            <a:r>
              <a:rPr lang="en-US" sz="2000" dirty="0"/>
              <a:t>A</a:t>
            </a:r>
            <a:r>
              <a:rPr lang="en-US" sz="2000" dirty="0" smtClean="0"/>
              <a:t> </a:t>
            </a:r>
            <a:r>
              <a:rPr lang="en-US" sz="2000" dirty="0"/>
              <a:t>main </a:t>
            </a:r>
            <a:r>
              <a:rPr lang="en-US" sz="2000" dirty="0">
                <a:latin typeface="Courier New" panose="02070309020205020404" pitchFamily="49" charset="0"/>
                <a:cs typeface="Courier New" panose="02070309020205020404" pitchFamily="49" charset="0"/>
              </a:rPr>
              <a:t>Activity</a:t>
            </a:r>
            <a:r>
              <a:rPr lang="en-US" sz="2000" dirty="0"/>
              <a:t> to launch </a:t>
            </a:r>
            <a:r>
              <a:rPr lang="en-US" sz="2000" dirty="0" smtClean="0"/>
              <a:t>into</a:t>
            </a:r>
          </a:p>
          <a:p>
            <a:pPr lvl="2"/>
            <a:r>
              <a:rPr lang="en-US" sz="2000" dirty="0"/>
              <a:t>T</a:t>
            </a:r>
            <a:r>
              <a:rPr lang="en-US" sz="2000" dirty="0" smtClean="0"/>
              <a:t>hree </a:t>
            </a:r>
            <a:r>
              <a:rPr lang="en-US" sz="2000" dirty="0"/>
              <a:t>other “cleaning” </a:t>
            </a:r>
            <a:r>
              <a:rPr lang="en-US" sz="2000" dirty="0">
                <a:latin typeface="Courier New" panose="02070309020205020404" pitchFamily="49" charset="0"/>
                <a:cs typeface="Courier New" panose="02070309020205020404" pitchFamily="49" charset="0"/>
              </a:rPr>
              <a:t>Activity</a:t>
            </a:r>
            <a:r>
              <a:rPr lang="en-US" sz="2000" dirty="0"/>
              <a:t> </a:t>
            </a:r>
            <a:r>
              <a:rPr lang="en-US" sz="2000" dirty="0" smtClean="0"/>
              <a:t>classes:</a:t>
            </a:r>
          </a:p>
          <a:p>
            <a:pPr lvl="3"/>
            <a:r>
              <a:rPr lang="en-US" sz="2000" dirty="0" smtClean="0"/>
              <a:t>Sweeping</a:t>
            </a:r>
          </a:p>
          <a:p>
            <a:pPr lvl="3"/>
            <a:r>
              <a:rPr lang="en-US" sz="2000" dirty="0" smtClean="0"/>
              <a:t>Scrubbing</a:t>
            </a:r>
          </a:p>
          <a:p>
            <a:pPr lvl="3"/>
            <a:r>
              <a:rPr lang="en-US" sz="2000" dirty="0" smtClean="0"/>
              <a:t>Vacuuming</a:t>
            </a:r>
          </a:p>
          <a:p>
            <a:r>
              <a:rPr lang="en-US" sz="2000" dirty="0" smtClean="0"/>
              <a:t>Now</a:t>
            </a:r>
            <a:r>
              <a:rPr lang="en-US" sz="2000" dirty="0"/>
              <a:t>, we add an options menu to our main </a:t>
            </a:r>
            <a:r>
              <a:rPr lang="en-US" sz="2000" dirty="0">
                <a:latin typeface="Courier New" panose="02070309020205020404" pitchFamily="49" charset="0"/>
                <a:cs typeface="Courier New" panose="02070309020205020404" pitchFamily="49" charset="0"/>
              </a:rPr>
              <a:t>Activity</a:t>
            </a:r>
            <a:r>
              <a:rPr lang="en-US" sz="2000" dirty="0"/>
              <a:t> that enables the user to jump to the three “cleaning” features </a:t>
            </a:r>
            <a:r>
              <a:rPr lang="en-US" sz="2000" dirty="0" smtClean="0"/>
              <a:t>easily.</a:t>
            </a:r>
            <a:endParaRPr lang="en-US" sz="2000" dirty="0"/>
          </a:p>
        </p:txBody>
      </p:sp>
    </p:spTree>
    <p:extLst>
      <p:ext uri="{BB962C8B-B14F-4D97-AF65-F5344CB8AC3E}">
        <p14:creationId xmlns:p14="http://schemas.microsoft.com/office/powerpoint/2010/main" val="30272613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Building Basic Action Bars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47278" y="1295400"/>
            <a:ext cx="8049443" cy="4830763"/>
          </a:xfrm>
        </p:spPr>
      </p:pic>
    </p:spTree>
    <p:extLst>
      <p:ext uri="{BB962C8B-B14F-4D97-AF65-F5344CB8AC3E}">
        <p14:creationId xmlns:p14="http://schemas.microsoft.com/office/powerpoint/2010/main" val="4275523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Building Basic Action Bars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p:txBody>
          <a:bodyPr/>
          <a:lstStyle/>
          <a:p>
            <a:pPr marL="1600200" lvl="4" indent="0">
              <a:buNone/>
            </a:pPr>
            <a:r>
              <a:rPr lang="en-US" sz="1200" dirty="0">
                <a:latin typeface="Courier New" panose="02070309020205020404" pitchFamily="49" charset="0"/>
                <a:cs typeface="Courier New" panose="02070309020205020404" pitchFamily="49" charset="0"/>
              </a:rPr>
              <a:t>&lt;?xml version="1.0" encoding="utf-8"?&gt;</a:t>
            </a:r>
          </a:p>
          <a:p>
            <a:pPr marL="1600200" lvl="4" indent="0">
              <a:buNone/>
            </a:pPr>
            <a:r>
              <a:rPr lang="en-US" sz="1200" dirty="0">
                <a:latin typeface="Courier New" panose="02070309020205020404" pitchFamily="49" charset="0"/>
                <a:cs typeface="Courier New" panose="02070309020205020404" pitchFamily="49" charset="0"/>
              </a:rPr>
              <a:t>&lt;menu</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xmlns:android</a:t>
            </a:r>
            <a:r>
              <a:rPr lang="en-US" sz="1200" dirty="0">
                <a:latin typeface="Courier New" panose="02070309020205020404" pitchFamily="49" charset="0"/>
                <a:cs typeface="Courier New" panose="02070309020205020404" pitchFamily="49" charset="0"/>
              </a:rPr>
              <a:t>="http://schemas.android.com/</a:t>
            </a:r>
            <a:r>
              <a:rPr lang="en-US" sz="1200" dirty="0" err="1">
                <a:latin typeface="Courier New" panose="02070309020205020404" pitchFamily="49" charset="0"/>
                <a:cs typeface="Courier New" panose="02070309020205020404" pitchFamily="49" charset="0"/>
              </a:rPr>
              <a:t>apk</a:t>
            </a:r>
            <a:r>
              <a:rPr lang="en-US" sz="1200" dirty="0">
                <a:latin typeface="Courier New" panose="02070309020205020404" pitchFamily="49" charset="0"/>
                <a:cs typeface="Courier New" panose="02070309020205020404" pitchFamily="49" charset="0"/>
              </a:rPr>
              <a:t>/res/android"&gt;</a:t>
            </a:r>
          </a:p>
          <a:p>
            <a:pPr marL="1600200" lvl="4" indent="0">
              <a:buNone/>
            </a:pPr>
            <a:r>
              <a:rPr lang="en-US" sz="1200" dirty="0">
                <a:latin typeface="Courier New" panose="02070309020205020404" pitchFamily="49" charset="0"/>
                <a:cs typeface="Courier New" panose="02070309020205020404" pitchFamily="49" charset="0"/>
              </a:rPr>
              <a:t>    &lt;item</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android:id</a:t>
            </a:r>
            <a:r>
              <a:rPr lang="en-US" sz="1200" dirty="0">
                <a:latin typeface="Courier New" panose="02070309020205020404" pitchFamily="49" charset="0"/>
                <a:cs typeface="Courier New" panose="02070309020205020404" pitchFamily="49" charset="0"/>
              </a:rPr>
              <a:t>="@+id/sweep"</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android:icon</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drawable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ic_menu_sweep</a:t>
            </a:r>
            <a:r>
              <a:rPr lang="en-US" sz="1200" dirty="0">
                <a:latin typeface="Courier New" panose="02070309020205020404" pitchFamily="49" charset="0"/>
                <a:cs typeface="Courier New" panose="02070309020205020404" pitchFamily="49" charset="0"/>
              </a:rPr>
              <a:t>"</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android:title</a:t>
            </a:r>
            <a:r>
              <a:rPr lang="en-US" sz="1200" dirty="0">
                <a:latin typeface="Courier New" panose="02070309020205020404" pitchFamily="49" charset="0"/>
                <a:cs typeface="Courier New" panose="02070309020205020404" pitchFamily="49" charset="0"/>
              </a:rPr>
              <a:t>="@string/sweep" </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android:onClick</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onOptionSweep</a:t>
            </a:r>
            <a:r>
              <a:rPr lang="en-US" sz="1200" dirty="0">
                <a:latin typeface="Courier New" panose="02070309020205020404" pitchFamily="49" charset="0"/>
                <a:cs typeface="Courier New" panose="02070309020205020404" pitchFamily="49" charset="0"/>
              </a:rPr>
              <a:t>" /&gt;</a:t>
            </a:r>
          </a:p>
          <a:p>
            <a:pPr marL="1600200" lvl="4" indent="0">
              <a:buNone/>
            </a:pPr>
            <a:r>
              <a:rPr lang="en-US" sz="1200" dirty="0">
                <a:latin typeface="Courier New" panose="02070309020205020404" pitchFamily="49" charset="0"/>
                <a:cs typeface="Courier New" panose="02070309020205020404" pitchFamily="49" charset="0"/>
              </a:rPr>
              <a:t>    &lt;item</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android:id</a:t>
            </a:r>
            <a:r>
              <a:rPr lang="en-US" sz="1200" dirty="0">
                <a:latin typeface="Courier New" panose="02070309020205020404" pitchFamily="49" charset="0"/>
                <a:cs typeface="Courier New" panose="02070309020205020404" pitchFamily="49" charset="0"/>
              </a:rPr>
              <a:t>="@+id/scrub"</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android:icon</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drawable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ic_menu_scrub</a:t>
            </a:r>
            <a:r>
              <a:rPr lang="en-US" sz="1200" dirty="0">
                <a:latin typeface="Courier New" panose="02070309020205020404" pitchFamily="49" charset="0"/>
                <a:cs typeface="Courier New" panose="02070309020205020404" pitchFamily="49" charset="0"/>
              </a:rPr>
              <a:t>"</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android:title</a:t>
            </a:r>
            <a:r>
              <a:rPr lang="en-US" sz="1200" dirty="0">
                <a:latin typeface="Courier New" panose="02070309020205020404" pitchFamily="49" charset="0"/>
                <a:cs typeface="Courier New" panose="02070309020205020404" pitchFamily="49" charset="0"/>
              </a:rPr>
              <a:t>="@string/scrub"</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android:onClick</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onOptionScrub</a:t>
            </a:r>
            <a:r>
              <a:rPr lang="en-US" sz="1200" dirty="0">
                <a:latin typeface="Courier New" panose="02070309020205020404" pitchFamily="49" charset="0"/>
                <a:cs typeface="Courier New" panose="02070309020205020404" pitchFamily="49" charset="0"/>
              </a:rPr>
              <a:t>" /&gt;</a:t>
            </a:r>
          </a:p>
          <a:p>
            <a:pPr marL="1600200" lvl="4" indent="0">
              <a:buNone/>
            </a:pPr>
            <a:r>
              <a:rPr lang="en-US" sz="1200" dirty="0">
                <a:latin typeface="Courier New" panose="02070309020205020404" pitchFamily="49" charset="0"/>
                <a:cs typeface="Courier New" panose="02070309020205020404" pitchFamily="49" charset="0"/>
              </a:rPr>
              <a:t>    &lt;item</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android:id</a:t>
            </a:r>
            <a:r>
              <a:rPr lang="en-US" sz="1200" dirty="0">
                <a:latin typeface="Courier New" panose="02070309020205020404" pitchFamily="49" charset="0"/>
                <a:cs typeface="Courier New" panose="02070309020205020404" pitchFamily="49" charset="0"/>
              </a:rPr>
              <a:t>="@+id/vacuum"</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android:icon</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drawable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ic_menu_vac</a:t>
            </a:r>
            <a:r>
              <a:rPr lang="en-US" sz="1200" dirty="0">
                <a:latin typeface="Courier New" panose="02070309020205020404" pitchFamily="49" charset="0"/>
                <a:cs typeface="Courier New" panose="02070309020205020404" pitchFamily="49" charset="0"/>
              </a:rPr>
              <a:t>"</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android:title</a:t>
            </a:r>
            <a:r>
              <a:rPr lang="en-US" sz="1200" dirty="0">
                <a:latin typeface="Courier New" panose="02070309020205020404" pitchFamily="49" charset="0"/>
                <a:cs typeface="Courier New" panose="02070309020205020404" pitchFamily="49" charset="0"/>
              </a:rPr>
              <a:t>="@string/vacuum" </a:t>
            </a:r>
          </a:p>
          <a:p>
            <a:pPr marL="1600200" lvl="4"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android:onClick</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onOptionVacuum</a:t>
            </a:r>
            <a:r>
              <a:rPr lang="en-US" sz="1200" dirty="0">
                <a:latin typeface="Courier New" panose="02070309020205020404" pitchFamily="49" charset="0"/>
                <a:cs typeface="Courier New" panose="02070309020205020404" pitchFamily="49" charset="0"/>
              </a:rPr>
              <a:t>" /&gt;</a:t>
            </a:r>
          </a:p>
          <a:p>
            <a:pPr marL="1600200" lvl="4" indent="0">
              <a:buNone/>
            </a:pPr>
            <a:r>
              <a:rPr lang="en-US" sz="1200" dirty="0">
                <a:latin typeface="Courier New" panose="02070309020205020404" pitchFamily="49" charset="0"/>
                <a:cs typeface="Courier New" panose="02070309020205020404" pitchFamily="49" charset="0"/>
              </a:rPr>
              <a:t>&lt;/menu&gt;</a:t>
            </a:r>
          </a:p>
          <a:p>
            <a:pPr marL="1600200" lvl="4" indent="0">
              <a:buNone/>
            </a:pPr>
            <a:endParaRPr lang="en-US" sz="1200" dirty="0"/>
          </a:p>
        </p:txBody>
      </p:sp>
    </p:spTree>
    <p:extLst>
      <p:ext uri="{BB962C8B-B14F-4D97-AF65-F5344CB8AC3E}">
        <p14:creationId xmlns:p14="http://schemas.microsoft.com/office/powerpoint/2010/main" val="2452868813"/>
      </p:ext>
    </p:extLst>
  </p:cSld>
  <p:clrMapOvr>
    <a:masterClrMapping/>
  </p:clrMapOvr>
  <p:timing>
    <p:tnLst>
      <p:par>
        <p:cTn id="1" dur="indefinite" restart="never" nodeType="tmRoot"/>
      </p:par>
    </p:tnLst>
  </p:timing>
</p:sld>
</file>

<file path=ppt/theme/theme1.xml><?xml version="1.0" encoding="utf-8"?>
<a:theme xmlns:a="http://schemas.openxmlformats.org/drawingml/2006/main" name="Pearson PTG Video Product PowerPoint Template 111006">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Black"/>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Pearson PTG Video Product PowerPoint Template 111006</Template>
  <TotalTime>2512</TotalTime>
  <Words>5214</Words>
  <Application>Microsoft Office PowerPoint</Application>
  <PresentationFormat>On-screen Show (4:3)</PresentationFormat>
  <Paragraphs>420</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Pearson PTG Video Product PowerPoint Template 111006</vt:lpstr>
      <vt:lpstr>Instructor Notes</vt:lpstr>
      <vt:lpstr>  Advanced AndroidTM Application Development, Fourth Edition  Chapter 7  Designing Powerful User Interfaces </vt:lpstr>
      <vt:lpstr>Chapter 7 Overview</vt:lpstr>
      <vt:lpstr>Following Android User Interface Guidelines</vt:lpstr>
      <vt:lpstr>Enabling Action Bars</vt:lpstr>
      <vt:lpstr>Enabling Action Bars</vt:lpstr>
      <vt:lpstr>Building Basic Action Bars</vt:lpstr>
      <vt:lpstr>Building Basic Action Bars</vt:lpstr>
      <vt:lpstr>Building Basic Action Bars</vt:lpstr>
      <vt:lpstr>Building Basic Action Bars</vt:lpstr>
      <vt:lpstr>Building Basic Action Bars</vt:lpstr>
      <vt:lpstr>Building Basic Action Bars</vt:lpstr>
      <vt:lpstr>Customizing Your Action Bar</vt:lpstr>
      <vt:lpstr>Customizing Your Action Bar</vt:lpstr>
      <vt:lpstr>Customizing Your Action Bar</vt:lpstr>
      <vt:lpstr>Customizing Your Action Bar</vt:lpstr>
      <vt:lpstr>Customizing Your Action Bar</vt:lpstr>
      <vt:lpstr>Handling Application Icon Clicks on the Action Bar</vt:lpstr>
      <vt:lpstr>Handling Application Icon Clicks on the Action Bar</vt:lpstr>
      <vt:lpstr>Handling Application Icon Clicks on the Action Bar</vt:lpstr>
      <vt:lpstr>Working with Screens That Do Not Require Action Bars</vt:lpstr>
      <vt:lpstr>Contextual Action Mode</vt:lpstr>
      <vt:lpstr>Working with Styles</vt:lpstr>
      <vt:lpstr>Building Simple Styles</vt:lpstr>
      <vt:lpstr>Building Simple Styles</vt:lpstr>
      <vt:lpstr>Leveraging Style Inheritance</vt:lpstr>
      <vt:lpstr>Leveraging Style Inheritance</vt:lpstr>
      <vt:lpstr>Leveraging Style Inheritance</vt:lpstr>
      <vt:lpstr>Leveraging Style Inheritance</vt:lpstr>
      <vt:lpstr>Leveraging Style Inheritance</vt:lpstr>
      <vt:lpstr>Working with Themes</vt:lpstr>
      <vt:lpstr>Working with Themes</vt:lpstr>
      <vt:lpstr>Working with Themes</vt:lpstr>
      <vt:lpstr>Working with Themes</vt:lpstr>
      <vt:lpstr>Working with Themes</vt:lpstr>
      <vt:lpstr>Working with Themes</vt:lpstr>
      <vt:lpstr>Working with Themes</vt:lpstr>
      <vt:lpstr>Working with Themes</vt:lpstr>
      <vt:lpstr>Chapter 7 Summary</vt:lpstr>
      <vt:lpstr>References and More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Instructor Notes</dc:title>
  <dc:creator>Joseph Annuzzi, Jr</dc:creator>
  <cp:lastModifiedBy>precinct17x</cp:lastModifiedBy>
  <cp:revision>900</cp:revision>
  <dcterms:created xsi:type="dcterms:W3CDTF">2006-12-28T22:00:41Z</dcterms:created>
  <dcterms:modified xsi:type="dcterms:W3CDTF">2014-08-24T05:37:06Z</dcterms:modified>
</cp:coreProperties>
</file>